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47"/>
  </p:notesMasterIdLst>
  <p:sldIdLst>
    <p:sldId id="275" r:id="rId2"/>
    <p:sldId id="276" r:id="rId3"/>
    <p:sldId id="277" r:id="rId4"/>
    <p:sldId id="278" r:id="rId5"/>
    <p:sldId id="279" r:id="rId6"/>
    <p:sldId id="280" r:id="rId7"/>
    <p:sldId id="282" r:id="rId8"/>
    <p:sldId id="292" r:id="rId9"/>
    <p:sldId id="293" r:id="rId10"/>
    <p:sldId id="274" r:id="rId11"/>
    <p:sldId id="317" r:id="rId12"/>
    <p:sldId id="318" r:id="rId13"/>
    <p:sldId id="323" r:id="rId14"/>
    <p:sldId id="324" r:id="rId15"/>
    <p:sldId id="257" r:id="rId16"/>
    <p:sldId id="258" r:id="rId17"/>
    <p:sldId id="259" r:id="rId18"/>
    <p:sldId id="260" r:id="rId19"/>
    <p:sldId id="294" r:id="rId20"/>
    <p:sldId id="261" r:id="rId21"/>
    <p:sldId id="262" r:id="rId22"/>
    <p:sldId id="263" r:id="rId23"/>
    <p:sldId id="264" r:id="rId24"/>
    <p:sldId id="265" r:id="rId25"/>
    <p:sldId id="325" r:id="rId26"/>
    <p:sldId id="296" r:id="rId27"/>
    <p:sldId id="320" r:id="rId28"/>
    <p:sldId id="319" r:id="rId29"/>
    <p:sldId id="321" r:id="rId30"/>
    <p:sldId id="322" r:id="rId31"/>
    <p:sldId id="298" r:id="rId32"/>
    <p:sldId id="299" r:id="rId33"/>
    <p:sldId id="300" r:id="rId34"/>
    <p:sldId id="311" r:id="rId35"/>
    <p:sldId id="301" r:id="rId36"/>
    <p:sldId id="312" r:id="rId37"/>
    <p:sldId id="302" r:id="rId38"/>
    <p:sldId id="303" r:id="rId39"/>
    <p:sldId id="304" r:id="rId40"/>
    <p:sldId id="305" r:id="rId41"/>
    <p:sldId id="313" r:id="rId42"/>
    <p:sldId id="306" r:id="rId43"/>
    <p:sldId id="314" r:id="rId44"/>
    <p:sldId id="315" r:id="rId45"/>
    <p:sldId id="316" r:id="rId4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CCFF33"/>
    <a:srgbClr val="FCD0F3"/>
    <a:srgbClr val="FFE4BD"/>
    <a:srgbClr val="FF99FF"/>
    <a:srgbClr val="FFCCFF"/>
    <a:srgbClr val="FDFD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58" autoAdjust="0"/>
    <p:restoredTop sz="97642" autoAdjust="0"/>
  </p:normalViewPr>
  <p:slideViewPr>
    <p:cSldViewPr>
      <p:cViewPr>
        <p:scale>
          <a:sx n="66" d="100"/>
          <a:sy n="66" d="100"/>
        </p:scale>
        <p:origin x="-199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FDAC1-A606-4B52-8368-5BE16A7266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668FF-11A1-4920-8D65-5F3D205C09E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EC087-E134-4288-A1FF-4E8B1AFF2B4C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FB6D08-A31A-4923-81CB-91D08B09E6DD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A4CA8-9853-4194-B894-E233728BD5FF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E4C2F-2CBE-4600-96D3-C11C310BF018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F7CB7-3164-4B2B-A9BD-5F9DDAA49D1D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1CD4C-1639-4264-967E-D9A3BAD9B9A7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C6B59-950F-4B72-B184-1BF96E0C9211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3A692-DB51-4F8A-99E2-CA8E1103F14D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11DB77-6AFC-4E04-BE5F-7FE2BAD7D9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C90EB1-44C5-47CC-BE0A-227B13A1B8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A704F8-BE2C-4734-AE8B-F66D4E7524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BB933-9F00-4F6C-A9CD-1899E96FE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E64C0A-5950-44C5-906F-C048A71BCB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25E6D-6916-4F05-AC27-D4ACE35150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99872F-0218-48AE-9986-342BAF5EF7E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3DEF21-9594-4BF9-84FD-ADCB7DC2443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7D26A2-B4A2-4D6F-BB09-F4B2258A6CD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F89590-A898-45E7-A1C5-3CB8C1D0D1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C53516-312C-45D5-BAF9-3467F58B909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811B26-4C39-4C48-9FF4-230E5197E5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CB200F1-451F-4B5B-8167-EA19B987DC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793037" cy="2382831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Cursul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7: </a:t>
            </a:r>
            <a:r>
              <a:rPr lang="ro-RO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Memorarea şi managementul  informațiilor economice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o-RO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3357562"/>
            <a:ext cx="7498080" cy="2890838"/>
          </a:xfrm>
        </p:spPr>
        <p:txBody>
          <a:bodyPr/>
          <a:lstStyle/>
          <a:p>
            <a:pPr marL="609600" indent="-609600"/>
            <a:r>
              <a:rPr lang="ro-RO" sz="2800" b="1" dirty="0" smtClean="0"/>
              <a:t>Concepte de bază</a:t>
            </a:r>
          </a:p>
          <a:p>
            <a:pPr marL="609600" indent="-609600"/>
            <a:r>
              <a:rPr lang="ro-RO" sz="2800" b="1" dirty="0" smtClean="0"/>
              <a:t>Fişiere clasice</a:t>
            </a:r>
          </a:p>
          <a:p>
            <a:pPr marL="609600" indent="-609600"/>
            <a:r>
              <a:rPr lang="ro-RO" sz="2800" b="1" dirty="0" smtClean="0"/>
              <a:t>Baze de date</a:t>
            </a:r>
          </a:p>
          <a:p>
            <a:pPr marL="609600" indent="-609600"/>
            <a:r>
              <a:rPr lang="ro-RO" sz="2800" b="1" dirty="0" smtClean="0"/>
              <a:t>Proiectarea bazelor de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150938" y="765175"/>
            <a:ext cx="7793037" cy="2806701"/>
          </a:xfrm>
          <a:gradFill rotWithShape="1">
            <a:gsLst>
              <a:gs pos="0">
                <a:srgbClr val="69EDFB"/>
              </a:gs>
              <a:gs pos="100000">
                <a:schemeClr val="bg1"/>
              </a:gs>
            </a:gsLst>
            <a:lin ang="18900000" scaled="1"/>
          </a:gradFill>
        </p:spPr>
        <p:txBody>
          <a:bodyPr/>
          <a:lstStyle/>
          <a:p>
            <a:pPr algn="ctr"/>
            <a:r>
              <a:rPr lang="ro-RO" b="1" dirty="0" smtClean="0">
                <a:solidFill>
                  <a:srgbClr val="FFFF99"/>
                </a:solidFill>
              </a:rPr>
              <a:t>  </a:t>
            </a:r>
            <a:r>
              <a:rPr lang="ro-RO" b="1" dirty="0" smtClean="0">
                <a:solidFill>
                  <a:schemeClr val="tx1"/>
                </a:solidFill>
              </a:rPr>
              <a:t>ORGANIZAREA DATELOR</a:t>
            </a:r>
            <a:r>
              <a:rPr lang="en-US" b="1" dirty="0" smtClean="0">
                <a:solidFill>
                  <a:schemeClr val="tx1"/>
                </a:solidFill>
              </a:rPr>
              <a:t> ÎN  FIȘIERE  CLASICE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Fisierele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 smtClean="0"/>
              <a:t>Fişierul </a:t>
            </a:r>
            <a:r>
              <a:rPr lang="vi-VN" dirty="0" smtClean="0"/>
              <a:t>reprezintă</a:t>
            </a:r>
            <a:r>
              <a:rPr lang="vi-VN" b="1" dirty="0" smtClean="0"/>
              <a:t> o colecţie organizată de date, </a:t>
            </a:r>
            <a:r>
              <a:rPr lang="vi-VN" dirty="0" smtClean="0"/>
              <a:t>omogenă din punct de vedere al conţinutului şi al prelucrării, stocată pe un suport de memorie externă.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datele conţinute într-un fişier sunt structurate în </a:t>
            </a:r>
            <a:r>
              <a:rPr lang="vi-VN" b="1" i="1" dirty="0" smtClean="0"/>
              <a:t>înregistrări logice</a:t>
            </a:r>
            <a:r>
              <a:rPr lang="en-US" i="1" dirty="0" smtClean="0"/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dispuse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intr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-o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anumita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ordine</a:t>
            </a:r>
            <a:r>
              <a:rPr lang="en-US" i="1" dirty="0" smtClean="0"/>
              <a:t> </a:t>
            </a:r>
          </a:p>
          <a:p>
            <a:r>
              <a:rPr lang="vi-VN" b="1" dirty="0" smtClean="0"/>
              <a:t>organizarea fizică</a:t>
            </a:r>
            <a:r>
              <a:rPr lang="vi-VN" dirty="0" smtClean="0"/>
              <a:t> este o organizare internă, fiind supusă rigorilor sistemului de calcul avut la dispoziţie.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Gruparea</a:t>
            </a:r>
            <a:r>
              <a:rPr lang="en-US" dirty="0" smtClean="0"/>
              <a:t> </a:t>
            </a:r>
            <a:r>
              <a:rPr lang="en-US" dirty="0" err="1" smtClean="0"/>
              <a:t>inregistrarilor</a:t>
            </a:r>
            <a:r>
              <a:rPr lang="en-US" dirty="0" smtClean="0"/>
              <a:t> </a:t>
            </a:r>
            <a:r>
              <a:rPr lang="en-US" dirty="0" err="1" smtClean="0"/>
              <a:t>logice</a:t>
            </a:r>
            <a:r>
              <a:rPr lang="en-US" dirty="0" smtClean="0"/>
              <a:t> in </a:t>
            </a:r>
            <a:r>
              <a:rPr lang="en-US" dirty="0" err="1" smtClean="0"/>
              <a:t>inregistrari</a:t>
            </a:r>
            <a:r>
              <a:rPr lang="en-US" dirty="0" smtClean="0"/>
              <a:t> </a:t>
            </a:r>
            <a:r>
              <a:rPr lang="en-US" dirty="0" err="1" smtClean="0"/>
              <a:t>fizice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rcRect l="23237" t="52991" r="25161" b="16524"/>
          <a:stretch>
            <a:fillRect/>
          </a:stretch>
        </p:blipFill>
        <p:spPr bwMode="auto">
          <a:xfrm>
            <a:off x="1827768" y="2733080"/>
            <a:ext cx="6714014" cy="223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Fişier</a:t>
            </a:r>
            <a:r>
              <a:rPr lang="en-US" b="1" dirty="0" smtClean="0"/>
              <a:t> de date, </a:t>
            </a:r>
            <a:r>
              <a:rPr lang="en-US" b="1" dirty="0" err="1" smtClean="0"/>
              <a:t>memorie</a:t>
            </a:r>
            <a:r>
              <a:rPr lang="en-US" b="1" dirty="0" smtClean="0"/>
              <a:t>, program de </a:t>
            </a:r>
            <a:r>
              <a:rPr lang="en-US" b="1" dirty="0" err="1" smtClean="0"/>
              <a:t>prelucrare</a:t>
            </a:r>
            <a:r>
              <a:rPr lang="en-US" b="1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 l="4784" t="41277" r="25845" b="25319"/>
          <a:stretch>
            <a:fillRect/>
          </a:stretch>
        </p:blipFill>
        <p:spPr bwMode="auto">
          <a:xfrm>
            <a:off x="1142976" y="2285992"/>
            <a:ext cx="7424884" cy="321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Caracteristici</a:t>
            </a:r>
            <a:r>
              <a:rPr lang="en-US" dirty="0" smtClean="0"/>
              <a:t> ale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fisier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vi-VN" b="1" dirty="0" smtClean="0"/>
              <a:t>de natură externă</a:t>
            </a:r>
            <a:r>
              <a:rPr lang="vi-VN" dirty="0" smtClean="0"/>
              <a:t>: </a:t>
            </a:r>
          </a:p>
          <a:p>
            <a:pPr lvl="1"/>
            <a:r>
              <a:rPr lang="pt-BR" dirty="0" smtClean="0"/>
              <a:t>nume şi extensie fişier; </a:t>
            </a:r>
          </a:p>
          <a:p>
            <a:pPr lvl="1"/>
            <a:r>
              <a:rPr lang="pt-BR" dirty="0" smtClean="0"/>
              <a:t>caracteristicile suportului de memorie; </a:t>
            </a:r>
          </a:p>
          <a:p>
            <a:pPr lvl="1"/>
            <a:r>
              <a:rPr lang="en-US" dirty="0" err="1" smtClean="0"/>
              <a:t>atribute</a:t>
            </a:r>
            <a:r>
              <a:rPr lang="en-US" dirty="0" smtClean="0"/>
              <a:t> (Read Only, Hidden, System, Archive); </a:t>
            </a:r>
          </a:p>
          <a:p>
            <a:pPr lvl="1"/>
            <a:r>
              <a:rPr lang="it-IT" dirty="0" smtClean="0"/>
              <a:t>data creării, a ultimei accesări şi modificări; 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lungimea</a:t>
            </a:r>
            <a:r>
              <a:rPr lang="en-US" dirty="0" smtClean="0"/>
              <a:t>; </a:t>
            </a:r>
          </a:p>
          <a:p>
            <a:r>
              <a:rPr lang="vi-VN" b="1" dirty="0" smtClean="0"/>
              <a:t>de natură internă: 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conţinutul</a:t>
            </a:r>
            <a:r>
              <a:rPr lang="en-US" dirty="0" smtClean="0"/>
              <a:t> </a:t>
            </a:r>
            <a:r>
              <a:rPr lang="en-US" dirty="0" err="1" smtClean="0"/>
              <a:t>informaţional</a:t>
            </a:r>
            <a:r>
              <a:rPr lang="en-US" dirty="0" smtClean="0"/>
              <a:t> (</a:t>
            </a:r>
            <a:r>
              <a:rPr lang="en-US" dirty="0" err="1" smtClean="0"/>
              <a:t>fişier</a:t>
            </a:r>
            <a:r>
              <a:rPr lang="en-US" dirty="0" smtClean="0"/>
              <a:t> de date, </a:t>
            </a:r>
            <a:r>
              <a:rPr lang="en-US" dirty="0" err="1" smtClean="0"/>
              <a:t>fişier</a:t>
            </a:r>
            <a:r>
              <a:rPr lang="en-US" dirty="0" smtClean="0"/>
              <a:t> program, </a:t>
            </a:r>
            <a:r>
              <a:rPr lang="en-US" dirty="0" err="1" smtClean="0"/>
              <a:t>fişier</a:t>
            </a:r>
            <a:r>
              <a:rPr lang="en-US" dirty="0" smtClean="0"/>
              <a:t> de </a:t>
            </a:r>
            <a:r>
              <a:rPr lang="en-US" dirty="0" err="1" smtClean="0"/>
              <a:t>comenzi</a:t>
            </a:r>
            <a:r>
              <a:rPr lang="en-US" dirty="0" smtClean="0"/>
              <a:t>, </a:t>
            </a:r>
            <a:r>
              <a:rPr lang="en-US" dirty="0" err="1" smtClean="0"/>
              <a:t>fişier</a:t>
            </a:r>
            <a:r>
              <a:rPr lang="en-US" dirty="0" smtClean="0"/>
              <a:t> text, </a:t>
            </a:r>
            <a:r>
              <a:rPr lang="en-US" dirty="0" err="1" smtClean="0"/>
              <a:t>fişier</a:t>
            </a:r>
            <a:r>
              <a:rPr lang="en-US" dirty="0" smtClean="0"/>
              <a:t> </a:t>
            </a:r>
            <a:r>
              <a:rPr lang="en-US" dirty="0" err="1" smtClean="0"/>
              <a:t>grafic</a:t>
            </a:r>
            <a:r>
              <a:rPr lang="en-US" dirty="0" smtClean="0"/>
              <a:t> etc.); </a:t>
            </a:r>
          </a:p>
          <a:p>
            <a:pPr lvl="1"/>
            <a:r>
              <a:rPr lang="pt-BR" dirty="0" smtClean="0"/>
              <a:t>o </a:t>
            </a:r>
            <a:r>
              <a:rPr lang="pt-BR" b="1" dirty="0" smtClean="0"/>
              <a:t>modul de organizare a conţinutului </a:t>
            </a:r>
            <a:r>
              <a:rPr lang="pt-BR" dirty="0" smtClean="0"/>
              <a:t>(secvenţial, relativ, secvenţial-indexat); </a:t>
            </a:r>
          </a:p>
          <a:p>
            <a:pPr lvl="1"/>
            <a:r>
              <a:rPr lang="vi-VN" dirty="0" smtClean="0"/>
              <a:t>o </a:t>
            </a:r>
            <a:r>
              <a:rPr lang="vi-VN" b="1" dirty="0" smtClean="0"/>
              <a:t>modul de acces la înregistrări </a:t>
            </a:r>
            <a:r>
              <a:rPr lang="vi-VN" dirty="0" smtClean="0"/>
              <a:t>(secvenţial, direct).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mtClean="0"/>
              <a:t>MODURI  DE  ACCES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8BFFE1"/>
          </a:solidFill>
        </p:spPr>
        <p:txBody>
          <a:bodyPr/>
          <a:lstStyle/>
          <a:p>
            <a:pPr marL="596646" indent="-514350" eaLnBrk="1" hangingPunct="1">
              <a:buFont typeface="+mj-lt"/>
              <a:buAutoNum type="alphaLcParenR"/>
            </a:pPr>
            <a:r>
              <a:rPr lang="ro-RO" dirty="0" smtClean="0"/>
              <a:t>SECVENŢIAL</a:t>
            </a:r>
          </a:p>
          <a:p>
            <a:pPr marL="596646" indent="-514350" eaLnBrk="1" hangingPunct="1">
              <a:buFont typeface="+mj-lt"/>
              <a:buAutoNum type="alphaLcParenR"/>
            </a:pPr>
            <a:endParaRPr lang="ro-RO" dirty="0" smtClean="0"/>
          </a:p>
          <a:p>
            <a:pPr marL="596646" indent="-514350" eaLnBrk="1" hangingPunct="1">
              <a:buFont typeface="+mj-lt"/>
              <a:buAutoNum type="alphaLcParenR"/>
            </a:pPr>
            <a:r>
              <a:rPr lang="ro-RO" dirty="0" smtClean="0"/>
              <a:t>DIRECT</a:t>
            </a:r>
          </a:p>
          <a:p>
            <a:pPr marL="596646" indent="-514350" eaLnBrk="1" hangingPunct="1">
              <a:buFont typeface="+mj-lt"/>
              <a:buAutoNum type="alphaLcParenR"/>
            </a:pPr>
            <a:endParaRPr lang="ro-RO" dirty="0" smtClean="0"/>
          </a:p>
          <a:p>
            <a:pPr marL="596646" indent="-514350" eaLnBrk="1" hangingPunct="1">
              <a:buFont typeface="+mj-lt"/>
              <a:buAutoNum type="alphaLcParenR"/>
            </a:pPr>
            <a:r>
              <a:rPr lang="ro-RO" dirty="0" smtClean="0"/>
              <a:t>DINAMIC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8BFFE1"/>
          </a:solidFill>
        </p:spPr>
        <p:txBody>
          <a:bodyPr/>
          <a:lstStyle/>
          <a:p>
            <a:pPr eaLnBrk="1" hangingPunct="1"/>
            <a:r>
              <a:rPr lang="en-US" dirty="0" smtClean="0"/>
              <a:t>a) </a:t>
            </a:r>
            <a:r>
              <a:rPr lang="ro-RO" dirty="0" smtClean="0"/>
              <a:t>ACCESUL  SECVENŢIAL</a:t>
            </a:r>
            <a:endParaRPr lang="en-GB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ro-RO" dirty="0" smtClean="0"/>
          </a:p>
          <a:p>
            <a:r>
              <a:rPr lang="ro-RO" i="1" dirty="0" smtClean="0"/>
              <a:t>PRELUCRAREA  ÎNREGISTRĂRILOR </a:t>
            </a:r>
          </a:p>
          <a:p>
            <a:pPr eaLnBrk="1" hangingPunct="1">
              <a:buFont typeface="Wingdings" pitchFamily="2" charset="2"/>
              <a:buNone/>
            </a:pPr>
            <a:r>
              <a:rPr lang="ro-RO" i="1" dirty="0" smtClean="0"/>
              <a:t>   -   </a:t>
            </a:r>
            <a:r>
              <a:rPr lang="ro-RO" b="1" i="1" dirty="0" smtClean="0"/>
              <a:t>C I T I R E A</a:t>
            </a:r>
          </a:p>
          <a:p>
            <a:pPr eaLnBrk="1" hangingPunct="1">
              <a:buFont typeface="Wingdings" pitchFamily="2" charset="2"/>
              <a:buNone/>
            </a:pPr>
            <a:r>
              <a:rPr lang="ro-RO" b="1" i="1" dirty="0" smtClean="0"/>
              <a:t>   </a:t>
            </a:r>
            <a:r>
              <a:rPr lang="ro-RO" i="1" dirty="0" smtClean="0"/>
              <a:t>-   </a:t>
            </a:r>
            <a:r>
              <a:rPr lang="ro-RO" b="1" i="1" dirty="0" smtClean="0"/>
              <a:t>S C R I E R E A</a:t>
            </a:r>
          </a:p>
          <a:p>
            <a:pPr eaLnBrk="1" hangingPunct="1">
              <a:buFont typeface="Wingdings" pitchFamily="2" charset="2"/>
              <a:buNone/>
            </a:pPr>
            <a:r>
              <a:rPr lang="ro-RO" b="1" i="1" dirty="0" smtClean="0">
                <a:solidFill>
                  <a:schemeClr val="folHlink"/>
                </a:solidFill>
              </a:rPr>
              <a:t>SE  FACE  LA  RÂND, una după alta</a:t>
            </a:r>
            <a:endParaRPr lang="en-US" b="1" i="1" dirty="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b="1" i="1" dirty="0" smtClean="0">
              <a:solidFill>
                <a:schemeClr val="folHlink"/>
              </a:solidFill>
            </a:endParaRPr>
          </a:p>
          <a:p>
            <a:r>
              <a:rPr lang="en-US" b="1" i="1" dirty="0" err="1" smtClean="0">
                <a:solidFill>
                  <a:schemeClr val="folHlink"/>
                </a:solidFill>
              </a:rPr>
              <a:t>Viteza</a:t>
            </a:r>
            <a:r>
              <a:rPr lang="en-US" b="1" i="1" dirty="0" smtClean="0">
                <a:solidFill>
                  <a:schemeClr val="folHlink"/>
                </a:solidFill>
              </a:rPr>
              <a:t> </a:t>
            </a:r>
            <a:r>
              <a:rPr lang="en-US" b="1" i="1" dirty="0" err="1" smtClean="0">
                <a:solidFill>
                  <a:schemeClr val="folHlink"/>
                </a:solidFill>
              </a:rPr>
              <a:t>redusa</a:t>
            </a:r>
            <a:endParaRPr lang="en-US" b="1" i="1" dirty="0" smtClean="0">
              <a:solidFill>
                <a:schemeClr val="folHlink"/>
              </a:solidFill>
            </a:endParaRPr>
          </a:p>
          <a:p>
            <a:r>
              <a:rPr lang="vi-VN" dirty="0" smtClean="0"/>
              <a:t>specific suporturilor neadresabile (banda magnetică).</a:t>
            </a:r>
            <a:endParaRPr lang="en-GB" b="1" i="1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8BFFE1"/>
          </a:solidFill>
        </p:spPr>
        <p:txBody>
          <a:bodyPr/>
          <a:lstStyle/>
          <a:p>
            <a:pPr eaLnBrk="1" hangingPunct="1"/>
            <a:r>
              <a:rPr lang="en-US" dirty="0" smtClean="0"/>
              <a:t>b) </a:t>
            </a:r>
            <a:r>
              <a:rPr lang="ro-RO" dirty="0" smtClean="0"/>
              <a:t>ACCESUL  DIRECT</a:t>
            </a:r>
            <a:endParaRPr lang="en-GB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o-RO" dirty="0" smtClean="0"/>
          </a:p>
          <a:p>
            <a:r>
              <a:rPr lang="ro-RO" i="1" dirty="0" smtClean="0"/>
              <a:t> PRELUCRA</a:t>
            </a:r>
            <a:r>
              <a:rPr lang="en-US" i="1" dirty="0" smtClean="0"/>
              <a:t>R</a:t>
            </a:r>
            <a:r>
              <a:rPr lang="ro-RO" i="1" dirty="0" smtClean="0"/>
              <a:t>EA  ÎNREGISTRĂRI</a:t>
            </a:r>
            <a:r>
              <a:rPr lang="en-US" i="1" dirty="0" smtClean="0"/>
              <a:t>I </a:t>
            </a:r>
            <a:r>
              <a:rPr lang="ro-RO" i="1" dirty="0" smtClean="0"/>
              <a:t> SE </a:t>
            </a:r>
          </a:p>
          <a:p>
            <a:pPr eaLnBrk="1" hangingPunct="1">
              <a:buFont typeface="Wingdings" pitchFamily="2" charset="2"/>
              <a:buNone/>
            </a:pPr>
            <a:r>
              <a:rPr lang="ro-RO" i="1" dirty="0" smtClean="0"/>
              <a:t>    FACE  </a:t>
            </a:r>
            <a:r>
              <a:rPr lang="ro-RO" b="1" i="1" dirty="0" smtClean="0">
                <a:solidFill>
                  <a:schemeClr val="folHlink"/>
                </a:solidFill>
              </a:rPr>
              <a:t>INDEPENDENT </a:t>
            </a:r>
            <a:r>
              <a:rPr lang="ro-RO" i="1" dirty="0" smtClean="0"/>
              <a:t>DE RELAŢIA CU </a:t>
            </a:r>
          </a:p>
          <a:p>
            <a:pPr eaLnBrk="1" hangingPunct="1">
              <a:buFont typeface="Wingdings" pitchFamily="2" charset="2"/>
              <a:buNone/>
            </a:pPr>
            <a:r>
              <a:rPr lang="ro-RO" i="1" dirty="0" smtClean="0"/>
              <a:t>   CELELALTE ÎNREGISTRĂRI DIN FIŞIER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err="1" smtClean="0"/>
              <a:t>Identifica</a:t>
            </a:r>
            <a:r>
              <a:rPr lang="en-US" i="1" dirty="0" smtClean="0"/>
              <a:t> direct o </a:t>
            </a:r>
            <a:r>
              <a:rPr lang="en-US" i="1" dirty="0" err="1" smtClean="0"/>
              <a:t>inregistrare</a:t>
            </a:r>
            <a:r>
              <a:rPr lang="en-US" i="1" dirty="0" smtClean="0"/>
              <a:t> </a:t>
            </a:r>
            <a:r>
              <a:rPr lang="en-US" i="1" dirty="0" err="1" smtClean="0"/>
              <a:t>pe</a:t>
            </a:r>
            <a:r>
              <a:rPr lang="en-US" i="1" dirty="0" smtClean="0"/>
              <a:t> </a:t>
            </a:r>
            <a:r>
              <a:rPr lang="en-US" i="1" dirty="0" err="1" smtClean="0"/>
              <a:t>baza</a:t>
            </a:r>
            <a:r>
              <a:rPr lang="en-US" i="1" dirty="0" smtClean="0"/>
              <a:t> </a:t>
            </a:r>
            <a:r>
              <a:rPr lang="en-US" b="1" i="1" dirty="0" err="1" smtClean="0"/>
              <a:t>adresei</a:t>
            </a:r>
            <a:r>
              <a:rPr lang="en-US" b="1" i="1" dirty="0" smtClean="0"/>
              <a:t> </a:t>
            </a:r>
            <a:r>
              <a:rPr lang="en-US" b="1" i="1" dirty="0" err="1" smtClean="0"/>
              <a:t>fizice</a:t>
            </a:r>
            <a:endParaRPr lang="en-GB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smtClean="0">
                <a:solidFill>
                  <a:schemeClr val="hlink"/>
                </a:solidFill>
              </a:rPr>
              <a:t>ADRESĂ   FIZICĂ</a:t>
            </a:r>
            <a:endParaRPr lang="en-GB" smtClean="0">
              <a:solidFill>
                <a:schemeClr val="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435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o-RO" smtClean="0"/>
              <a:t>Home adress</a:t>
            </a:r>
            <a:endParaRPr lang="en-GB" smtClean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724525" y="2708275"/>
            <a:ext cx="2879725" cy="2881313"/>
          </a:xfrm>
          <a:prstGeom prst="flowChartMagneticDisk">
            <a:avLst/>
          </a:prstGeom>
          <a:solidFill>
            <a:srgbClr val="8BFFE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 rot="-5400000">
            <a:off x="6264275" y="3176588"/>
            <a:ext cx="1800225" cy="2879725"/>
          </a:xfrm>
          <a:prstGeom prst="flowChartOnlineStorage">
            <a:avLst/>
          </a:prstGeom>
          <a:solidFill>
            <a:srgbClr val="8B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 rot="-5400000">
            <a:off x="6552406" y="3537744"/>
            <a:ext cx="1223963" cy="2879725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5724525" y="3862388"/>
            <a:ext cx="503238" cy="5746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11"/>
          <p:cNvSpPr>
            <a:spLocks noChangeArrowheads="1"/>
          </p:cNvSpPr>
          <p:nvPr/>
        </p:nvSpPr>
        <p:spPr bwMode="auto">
          <a:xfrm flipH="1">
            <a:off x="1619250" y="2781300"/>
            <a:ext cx="3241675" cy="1366838"/>
          </a:xfrm>
          <a:prstGeom prst="wedgeRoundRectCallout">
            <a:avLst>
              <a:gd name="adj1" fmla="val -82718"/>
              <a:gd name="adj2" fmla="val 53366"/>
              <a:gd name="adj3" fmla="val 16667"/>
            </a:avLst>
          </a:prstGeom>
          <a:solidFill>
            <a:srgbClr val="FECA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o-RO" b="1"/>
          </a:p>
          <a:p>
            <a:r>
              <a:rPr lang="ro-RO" sz="2800" b="1"/>
              <a:t>CC HH RR</a:t>
            </a:r>
          </a:p>
          <a:p>
            <a:pPr algn="ctr"/>
            <a:endParaRPr lang="en-GB" b="1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3348038" y="36449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3203575" y="45085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/>
              <a:t>record</a:t>
            </a:r>
            <a:endParaRPr lang="en-GB" sz="2400" b="1"/>
          </a:p>
        </p:txBody>
      </p:sp>
      <p:sp>
        <p:nvSpPr>
          <p:cNvPr id="18443" name="Line 15"/>
          <p:cNvSpPr>
            <a:spLocks noChangeShapeType="1"/>
          </p:cNvSpPr>
          <p:nvPr/>
        </p:nvSpPr>
        <p:spPr bwMode="auto">
          <a:xfrm>
            <a:off x="2627313" y="36449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Text Box 16"/>
          <p:cNvSpPr txBox="1">
            <a:spLocks noChangeArrowheads="1"/>
          </p:cNvSpPr>
          <p:nvPr/>
        </p:nvSpPr>
        <p:spPr bwMode="auto">
          <a:xfrm>
            <a:off x="2627313" y="501332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/>
              <a:t>head (track)</a:t>
            </a:r>
            <a:endParaRPr lang="en-GB" sz="2400" b="1"/>
          </a:p>
        </p:txBody>
      </p:sp>
      <p:sp>
        <p:nvSpPr>
          <p:cNvPr id="18445" name="Line 17"/>
          <p:cNvSpPr>
            <a:spLocks noChangeShapeType="1"/>
          </p:cNvSpPr>
          <p:nvPr/>
        </p:nvSpPr>
        <p:spPr bwMode="auto">
          <a:xfrm>
            <a:off x="1979613" y="35734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1979613" y="549275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/>
              <a:t>cylinder</a:t>
            </a:r>
            <a:endParaRPr lang="en-GB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c) ACCESUL DINAMIC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Imbina</a:t>
            </a:r>
            <a:r>
              <a:rPr lang="en-US" dirty="0" smtClean="0"/>
              <a:t> </a:t>
            </a:r>
            <a:r>
              <a:rPr lang="en-US" dirty="0" err="1" smtClean="0"/>
              <a:t>modelele</a:t>
            </a:r>
            <a:r>
              <a:rPr lang="en-US" dirty="0" smtClean="0"/>
              <a:t> </a:t>
            </a:r>
            <a:r>
              <a:rPr lang="en-US" dirty="0" err="1" smtClean="0"/>
              <a:t>anterioare</a:t>
            </a:r>
            <a:endParaRPr lang="en-US" dirty="0" smtClean="0"/>
          </a:p>
          <a:p>
            <a:r>
              <a:rPr lang="en-US" dirty="0" err="1" smtClean="0"/>
              <a:t>Cautarea</a:t>
            </a:r>
            <a:r>
              <a:rPr lang="en-US" dirty="0" smtClean="0"/>
              <a:t> se face in 2 </a:t>
            </a:r>
            <a:r>
              <a:rPr lang="en-US" dirty="0" err="1" smtClean="0"/>
              <a:t>etape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Pozitionarea</a:t>
            </a:r>
            <a:r>
              <a:rPr lang="en-US" dirty="0" smtClean="0"/>
              <a:t> </a:t>
            </a:r>
            <a:r>
              <a:rPr lang="en-US" dirty="0" err="1" smtClean="0"/>
              <a:t>directa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o </a:t>
            </a:r>
            <a:r>
              <a:rPr lang="en-US" dirty="0" err="1" smtClean="0"/>
              <a:t>anumita</a:t>
            </a:r>
            <a:r>
              <a:rPr lang="en-US" dirty="0" smtClean="0"/>
              <a:t> </a:t>
            </a:r>
            <a:r>
              <a:rPr lang="en-US" dirty="0" err="1" smtClean="0"/>
              <a:t>inregistrare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Consultarea</a:t>
            </a:r>
            <a:r>
              <a:rPr lang="en-US" dirty="0" smtClean="0"/>
              <a:t> </a:t>
            </a:r>
            <a:r>
              <a:rPr lang="en-US" dirty="0" err="1" smtClean="0"/>
              <a:t>secventiala</a:t>
            </a:r>
            <a:r>
              <a:rPr lang="en-US" dirty="0" smtClean="0"/>
              <a:t> a </a:t>
            </a:r>
            <a:r>
              <a:rPr lang="en-US" dirty="0" err="1" smtClean="0"/>
              <a:t>inregistrarilor</a:t>
            </a:r>
            <a:r>
              <a:rPr lang="en-US" dirty="0" smtClean="0"/>
              <a:t> </a:t>
            </a:r>
            <a:r>
              <a:rPr lang="en-US" dirty="0" err="1" smtClean="0"/>
              <a:t>ulterioare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b="1" smtClean="0"/>
              <a:t>Concepte de bază</a:t>
            </a:r>
            <a:endParaRPr lang="ro-RO" smtClean="0"/>
          </a:p>
        </p:txBody>
      </p:sp>
      <p:sp>
        <p:nvSpPr>
          <p:cNvPr id="717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o-RO" b="1" smtClean="0"/>
              <a:t>entitate</a:t>
            </a:r>
          </a:p>
          <a:p>
            <a:r>
              <a:rPr lang="ro-RO" b="1" smtClean="0"/>
              <a:t>membru</a:t>
            </a:r>
          </a:p>
          <a:p>
            <a:r>
              <a:rPr lang="ro-RO" b="1" smtClean="0"/>
              <a:t>atribut </a:t>
            </a:r>
          </a:p>
          <a:p>
            <a:r>
              <a:rPr lang="ro-RO" b="1" smtClean="0"/>
              <a:t>valoare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8BFFE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o-RO" smtClean="0"/>
              <a:t>Metode de organizare în fişiere clasice</a:t>
            </a:r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o-RO" dirty="0" smtClean="0"/>
          </a:p>
          <a:p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vi-VN" dirty="0" smtClean="0"/>
              <a:t>organizarea secvenţială, </a:t>
            </a:r>
          </a:p>
          <a:p>
            <a:pPr marL="596646" indent="-514350">
              <a:buFont typeface="+mj-lt"/>
              <a:buAutoNum type="arabicPeriod"/>
            </a:pPr>
            <a:r>
              <a:rPr lang="vi-VN" dirty="0" smtClean="0"/>
              <a:t>organizarea indexată, </a:t>
            </a:r>
          </a:p>
          <a:p>
            <a:pPr marL="596646" indent="-514350">
              <a:buFont typeface="+mj-lt"/>
              <a:buAutoNum type="arabicPeriod"/>
            </a:pPr>
            <a:r>
              <a:rPr lang="vi-VN" dirty="0" smtClean="0"/>
              <a:t>organizarea relativă, </a:t>
            </a:r>
          </a:p>
          <a:p>
            <a:pPr marL="596646" indent="-514350">
              <a:buFont typeface="+mj-lt"/>
              <a:buAutoNum type="arabicPeriod"/>
            </a:pPr>
            <a:r>
              <a:rPr lang="vi-VN" dirty="0" smtClean="0"/>
              <a:t>organizarea directă. </a:t>
            </a:r>
          </a:p>
          <a:p>
            <a:pPr eaLnBrk="1" hangingPunct="1"/>
            <a:endParaRPr lang="ro-RO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85728"/>
            <a:ext cx="749808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1. Org. s</a:t>
            </a:r>
            <a:r>
              <a:rPr lang="ro-RO" sz="4000" b="1" dirty="0" err="1" smtClean="0">
                <a:solidFill>
                  <a:schemeClr val="accent5">
                    <a:lumMod val="75000"/>
                  </a:schemeClr>
                </a:solidFill>
              </a:rPr>
              <a:t>ecvenţial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endParaRPr lang="en-GB" sz="4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17713"/>
            <a:ext cx="8559800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en-US" dirty="0" err="1" smtClean="0"/>
              <a:t>Stocare</a:t>
            </a:r>
            <a:r>
              <a:rPr lang="en-US" dirty="0" smtClean="0"/>
              <a:t> in </a:t>
            </a:r>
            <a:r>
              <a:rPr lang="en-US" dirty="0" err="1" smtClean="0"/>
              <a:t>ordinea</a:t>
            </a:r>
            <a:r>
              <a:rPr lang="en-US" dirty="0" smtClean="0"/>
              <a:t> </a:t>
            </a:r>
            <a:r>
              <a:rPr lang="en-US" dirty="0" err="1" smtClean="0"/>
              <a:t>cronologica</a:t>
            </a:r>
            <a:endParaRPr lang="en-US" dirty="0" smtClean="0"/>
          </a:p>
          <a:p>
            <a:pPr eaLnBrk="1" hangingPunct="1">
              <a:buFontTx/>
              <a:buChar char="-"/>
            </a:pPr>
            <a:endParaRPr lang="en-US" dirty="0" smtClean="0"/>
          </a:p>
          <a:p>
            <a:pPr eaLnBrk="1" hangingPunct="1">
              <a:buFontTx/>
              <a:buChar char="-"/>
            </a:pPr>
            <a:endParaRPr lang="en-US" dirty="0" smtClean="0"/>
          </a:p>
          <a:p>
            <a:pPr eaLnBrk="1" hangingPunct="1">
              <a:buFontTx/>
              <a:buChar char="-"/>
            </a:pPr>
            <a:endParaRPr lang="en-US" dirty="0" smtClean="0"/>
          </a:p>
          <a:p>
            <a:pPr eaLnBrk="1" hangingPunct="1">
              <a:buFontTx/>
              <a:buChar char="-"/>
            </a:pPr>
            <a:endParaRPr lang="en-US" dirty="0" smtClean="0"/>
          </a:p>
          <a:p>
            <a:pPr eaLnBrk="1" hangingPunct="1">
              <a:buFontTx/>
              <a:buChar char="-"/>
            </a:pPr>
            <a:r>
              <a:rPr lang="en-US" dirty="0" err="1" smtClean="0"/>
              <a:t>Accesare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parcurgere</a:t>
            </a:r>
            <a:r>
              <a:rPr lang="en-US" dirty="0" smtClean="0"/>
              <a:t> </a:t>
            </a:r>
            <a:r>
              <a:rPr lang="en-US" dirty="0" err="1" smtClean="0"/>
              <a:t>secventiala</a:t>
            </a:r>
            <a:r>
              <a:rPr lang="en-US" dirty="0" smtClean="0"/>
              <a:t> a </a:t>
            </a:r>
            <a:r>
              <a:rPr lang="en-US" dirty="0" err="1" smtClean="0"/>
              <a:t>inregistrarilor</a:t>
            </a:r>
            <a:endParaRPr lang="en-US" dirty="0" smtClean="0"/>
          </a:p>
          <a:p>
            <a:pPr eaLnBrk="1" hangingPunct="1">
              <a:buFontTx/>
              <a:buChar char="-"/>
            </a:pPr>
            <a:r>
              <a:rPr lang="en-US" dirty="0" err="1" smtClean="0"/>
              <a:t>Marcajul</a:t>
            </a:r>
            <a:r>
              <a:rPr lang="en-US" dirty="0" smtClean="0"/>
              <a:t> EOF – End Of File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4213" y="37893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55650" y="3141663"/>
            <a:ext cx="1079500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CCFFCC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o-RO" sz="2800" b="1"/>
              <a:t>HDR</a:t>
            </a:r>
            <a:endParaRPr lang="en-GB" sz="2800" b="1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627313" y="3068638"/>
            <a:ext cx="1152525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o-RO" sz="2800" b="1"/>
              <a:t>Rec</a:t>
            </a:r>
            <a:r>
              <a:rPr lang="ro-RO" sz="2800" b="1" baseline="-25000"/>
              <a:t>1</a:t>
            </a:r>
            <a:endParaRPr lang="en-GB" sz="2800" b="1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4140200" y="3068638"/>
            <a:ext cx="1152525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o-RO" sz="2800" b="1"/>
              <a:t>Rec</a:t>
            </a:r>
            <a:r>
              <a:rPr lang="ro-RO" sz="2800" b="1" baseline="-25000"/>
              <a:t>i</a:t>
            </a:r>
            <a:endParaRPr lang="en-GB" sz="2800" b="1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5724525" y="3068638"/>
            <a:ext cx="1152525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o-RO" sz="2800" b="1"/>
              <a:t>Rec</a:t>
            </a:r>
            <a:r>
              <a:rPr lang="ro-RO" sz="2800" b="1" baseline="-25000"/>
              <a:t>n</a:t>
            </a:r>
            <a:endParaRPr lang="en-GB" sz="2800" b="1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7092950" y="3068638"/>
            <a:ext cx="287338" cy="1295400"/>
          </a:xfrm>
          <a:prstGeom prst="rect">
            <a:avLst/>
          </a:prstGeom>
          <a:solidFill>
            <a:srgbClr val="FF8BC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8BCD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7524750" y="3068638"/>
            <a:ext cx="1150938" cy="1295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CCFFCC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o-RO" sz="2800" b="1"/>
              <a:t>EOF</a:t>
            </a:r>
            <a:endParaRPr lang="en-GB" sz="2800" b="1"/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2051050" y="3141663"/>
            <a:ext cx="287338" cy="1295400"/>
          </a:xfrm>
          <a:prstGeom prst="rect">
            <a:avLst/>
          </a:prstGeom>
          <a:solidFill>
            <a:srgbClr val="FF8BCD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8BCD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23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2. Org. </a:t>
            </a:r>
            <a:r>
              <a:rPr lang="ro-RO" sz="4000" b="1" dirty="0" smtClean="0">
                <a:solidFill>
                  <a:schemeClr val="accent5">
                    <a:lumMod val="75000"/>
                  </a:schemeClr>
                </a:solidFill>
              </a:rPr>
              <a:t>Indexat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endParaRPr lang="en-GB" sz="4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0665" name="Group 185"/>
          <p:cNvGraphicFramePr>
            <a:graphicFrameLocks noGrp="1"/>
          </p:cNvGraphicFramePr>
          <p:nvPr>
            <p:ph type="tbl" idx="1"/>
          </p:nvPr>
        </p:nvGraphicFramePr>
        <p:xfrm>
          <a:off x="4356100" y="981075"/>
          <a:ext cx="4572000" cy="1725613"/>
        </p:xfrm>
        <a:graphic>
          <a:graphicData uri="http://schemas.openxmlformats.org/drawingml/2006/table">
            <a:tbl>
              <a:tblPr/>
              <a:tblGrid>
                <a:gridCol w="763588"/>
                <a:gridCol w="760412"/>
                <a:gridCol w="763588"/>
                <a:gridCol w="760412"/>
                <a:gridCol w="858838"/>
                <a:gridCol w="665162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ION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LIA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ELY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LEO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NIC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MIA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67" name="AutoShape 187"/>
          <p:cNvSpPr>
            <a:spLocks noChangeArrowheads="1"/>
          </p:cNvSpPr>
          <p:nvPr/>
        </p:nvSpPr>
        <p:spPr bwMode="auto">
          <a:xfrm flipH="1">
            <a:off x="2124075" y="981075"/>
            <a:ext cx="1944688" cy="504825"/>
          </a:xfrm>
          <a:prstGeom prst="wedgeRectCallout">
            <a:avLst>
              <a:gd name="adj1" fmla="val -59556"/>
              <a:gd name="adj2" fmla="val 98111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o-RO" sz="1600" b="1"/>
              <a:t>DATE PRIMARE</a:t>
            </a:r>
            <a:endParaRPr lang="en-GB" sz="1600" b="1"/>
          </a:p>
        </p:txBody>
      </p:sp>
      <p:sp>
        <p:nvSpPr>
          <p:cNvPr id="21538" name="AutoShape 189"/>
          <p:cNvSpPr>
            <a:spLocks noChangeArrowheads="1"/>
          </p:cNvSpPr>
          <p:nvPr/>
        </p:nvSpPr>
        <p:spPr bwMode="auto">
          <a:xfrm>
            <a:off x="468313" y="2420938"/>
            <a:ext cx="3527425" cy="424815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AutoShape 190"/>
          <p:cNvSpPr>
            <a:spLocks noChangeArrowheads="1"/>
          </p:cNvSpPr>
          <p:nvPr/>
        </p:nvSpPr>
        <p:spPr bwMode="auto">
          <a:xfrm rot="-5400000">
            <a:off x="935832" y="3609181"/>
            <a:ext cx="2592388" cy="3527425"/>
          </a:xfrm>
          <a:prstGeom prst="flowChartOnlineStorage">
            <a:avLst/>
          </a:prstGeom>
          <a:solidFill>
            <a:srgbClr val="ADFD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AutoShape 191"/>
          <p:cNvSpPr>
            <a:spLocks noChangeArrowheads="1"/>
          </p:cNvSpPr>
          <p:nvPr/>
        </p:nvSpPr>
        <p:spPr bwMode="auto">
          <a:xfrm rot="-5400000">
            <a:off x="1273969" y="3918744"/>
            <a:ext cx="1916113" cy="3527425"/>
          </a:xfrm>
          <a:prstGeom prst="flowChartOnlineStorag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41" name="Oval 193"/>
          <p:cNvSpPr>
            <a:spLocks noChangeArrowheads="1"/>
          </p:cNvSpPr>
          <p:nvPr/>
        </p:nvSpPr>
        <p:spPr bwMode="auto">
          <a:xfrm>
            <a:off x="0" y="3500438"/>
            <a:ext cx="395288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b="1"/>
              <a:t>0</a:t>
            </a:r>
            <a:endParaRPr lang="en-GB" b="1"/>
          </a:p>
        </p:txBody>
      </p:sp>
      <p:sp>
        <p:nvSpPr>
          <p:cNvPr id="21542" name="Oval 194"/>
          <p:cNvSpPr>
            <a:spLocks noChangeArrowheads="1"/>
          </p:cNvSpPr>
          <p:nvPr/>
        </p:nvSpPr>
        <p:spPr bwMode="auto">
          <a:xfrm>
            <a:off x="0" y="4149725"/>
            <a:ext cx="395288" cy="433388"/>
          </a:xfrm>
          <a:prstGeom prst="ellipse">
            <a:avLst/>
          </a:prstGeom>
          <a:solidFill>
            <a:srgbClr val="ADFDE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b="1"/>
              <a:t>1</a:t>
            </a:r>
            <a:endParaRPr lang="en-GB" b="1"/>
          </a:p>
        </p:txBody>
      </p:sp>
      <p:sp>
        <p:nvSpPr>
          <p:cNvPr id="21543" name="Oval 195"/>
          <p:cNvSpPr>
            <a:spLocks noChangeArrowheads="1"/>
          </p:cNvSpPr>
          <p:nvPr/>
        </p:nvSpPr>
        <p:spPr bwMode="auto">
          <a:xfrm>
            <a:off x="0" y="4797425"/>
            <a:ext cx="395288" cy="43338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b="1"/>
              <a:t>2</a:t>
            </a:r>
            <a:endParaRPr lang="en-GB" b="1"/>
          </a:p>
        </p:txBody>
      </p:sp>
      <p:sp>
        <p:nvSpPr>
          <p:cNvPr id="21544" name="Oval 197"/>
          <p:cNvSpPr>
            <a:spLocks noChangeArrowheads="1"/>
          </p:cNvSpPr>
          <p:nvPr/>
        </p:nvSpPr>
        <p:spPr bwMode="auto">
          <a:xfrm>
            <a:off x="0" y="5445125"/>
            <a:ext cx="395288" cy="433388"/>
          </a:xfrm>
          <a:prstGeom prst="ellipse">
            <a:avLst/>
          </a:prstGeom>
          <a:solidFill>
            <a:srgbClr val="FFEB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b="1"/>
              <a:t>3</a:t>
            </a:r>
            <a:endParaRPr lang="en-GB" b="1"/>
          </a:p>
        </p:txBody>
      </p:sp>
      <p:sp>
        <p:nvSpPr>
          <p:cNvPr id="21545" name="AutoShape 198"/>
          <p:cNvSpPr>
            <a:spLocks noChangeArrowheads="1"/>
          </p:cNvSpPr>
          <p:nvPr/>
        </p:nvSpPr>
        <p:spPr bwMode="auto">
          <a:xfrm rot="-5400000">
            <a:off x="1597820" y="4244181"/>
            <a:ext cx="1268412" cy="3527425"/>
          </a:xfrm>
          <a:prstGeom prst="flowChartOnlineStorage">
            <a:avLst/>
          </a:prstGeom>
          <a:solidFill>
            <a:srgbClr val="FFEB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46" name="AutoShape 199"/>
          <p:cNvSpPr>
            <a:spLocks noChangeArrowheads="1"/>
          </p:cNvSpPr>
          <p:nvPr/>
        </p:nvSpPr>
        <p:spPr bwMode="auto">
          <a:xfrm rot="-5400000">
            <a:off x="1741488" y="4603750"/>
            <a:ext cx="981075" cy="3527425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47" name="Text Box 200"/>
          <p:cNvSpPr txBox="1">
            <a:spLocks noChangeArrowheads="1"/>
          </p:cNvSpPr>
          <p:nvPr/>
        </p:nvSpPr>
        <p:spPr bwMode="auto">
          <a:xfrm>
            <a:off x="611188" y="3716338"/>
            <a:ext cx="3240087" cy="39211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 dirty="0"/>
              <a:t>1,14</a:t>
            </a:r>
            <a:r>
              <a:rPr lang="ro-RO" dirty="0"/>
              <a:t>   </a:t>
            </a:r>
            <a:r>
              <a:rPr lang="ro-RO" b="1" dirty="0"/>
              <a:t>2, 25    3,30     EOF</a:t>
            </a:r>
            <a:endParaRPr lang="en-GB" b="1" dirty="0"/>
          </a:p>
        </p:txBody>
      </p:sp>
      <p:sp>
        <p:nvSpPr>
          <p:cNvPr id="21548" name="Line 201"/>
          <p:cNvSpPr>
            <a:spLocks noChangeShapeType="1"/>
          </p:cNvSpPr>
          <p:nvPr/>
        </p:nvSpPr>
        <p:spPr bwMode="auto">
          <a:xfrm>
            <a:off x="1258888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9" name="Line 202"/>
          <p:cNvSpPr>
            <a:spLocks noChangeShapeType="1"/>
          </p:cNvSpPr>
          <p:nvPr/>
        </p:nvSpPr>
        <p:spPr bwMode="auto">
          <a:xfrm>
            <a:off x="2051050" y="37893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Line 203"/>
          <p:cNvSpPr>
            <a:spLocks noChangeShapeType="1"/>
          </p:cNvSpPr>
          <p:nvPr/>
        </p:nvSpPr>
        <p:spPr bwMode="auto">
          <a:xfrm>
            <a:off x="2987675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Text Box 204"/>
          <p:cNvSpPr txBox="1">
            <a:spLocks noChangeArrowheads="1"/>
          </p:cNvSpPr>
          <p:nvPr/>
        </p:nvSpPr>
        <p:spPr bwMode="auto">
          <a:xfrm>
            <a:off x="539750" y="443706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/>
              <a:t>12 ION       13 LIA    14 ENE</a:t>
            </a:r>
            <a:endParaRPr lang="en-GB" b="1"/>
          </a:p>
        </p:txBody>
      </p:sp>
      <p:sp>
        <p:nvSpPr>
          <p:cNvPr id="21552" name="Line 234"/>
          <p:cNvSpPr>
            <a:spLocks noChangeShapeType="1"/>
          </p:cNvSpPr>
          <p:nvPr/>
        </p:nvSpPr>
        <p:spPr bwMode="auto">
          <a:xfrm>
            <a:off x="1619250" y="45085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Line 236"/>
          <p:cNvSpPr>
            <a:spLocks noChangeShapeType="1"/>
          </p:cNvSpPr>
          <p:nvPr/>
        </p:nvSpPr>
        <p:spPr bwMode="auto">
          <a:xfrm>
            <a:off x="2771775" y="45085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Text Box 237"/>
          <p:cNvSpPr txBox="1">
            <a:spLocks noChangeArrowheads="1"/>
          </p:cNvSpPr>
          <p:nvPr/>
        </p:nvSpPr>
        <p:spPr bwMode="auto">
          <a:xfrm>
            <a:off x="539750" y="4941888"/>
            <a:ext cx="331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/>
              <a:t> </a:t>
            </a:r>
            <a:r>
              <a:rPr lang="ro-RO" b="1"/>
              <a:t>21 ELY       22 LEO   25 NIC</a:t>
            </a:r>
            <a:endParaRPr lang="en-GB" b="1"/>
          </a:p>
        </p:txBody>
      </p:sp>
      <p:sp>
        <p:nvSpPr>
          <p:cNvPr id="21555" name="Text Box 238"/>
          <p:cNvSpPr txBox="1">
            <a:spLocks noChangeArrowheads="1"/>
          </p:cNvSpPr>
          <p:nvPr/>
        </p:nvSpPr>
        <p:spPr bwMode="auto">
          <a:xfrm>
            <a:off x="539750" y="551656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/>
              <a:t> </a:t>
            </a:r>
            <a:r>
              <a:rPr lang="ro-RO" b="1"/>
              <a:t>26 MIA     28 ANA    30RON</a:t>
            </a:r>
            <a:endParaRPr lang="en-GB" b="1"/>
          </a:p>
        </p:txBody>
      </p:sp>
      <p:sp>
        <p:nvSpPr>
          <p:cNvPr id="21556" name="Line 239"/>
          <p:cNvSpPr>
            <a:spLocks noChangeShapeType="1"/>
          </p:cNvSpPr>
          <p:nvPr/>
        </p:nvSpPr>
        <p:spPr bwMode="auto">
          <a:xfrm>
            <a:off x="4140200" y="3933825"/>
            <a:ext cx="6477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7" name="AutoShape 240"/>
          <p:cNvSpPr>
            <a:spLocks noChangeArrowheads="1"/>
          </p:cNvSpPr>
          <p:nvPr/>
        </p:nvSpPr>
        <p:spPr bwMode="auto">
          <a:xfrm>
            <a:off x="4211638" y="4941888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Text Box 241"/>
          <p:cNvSpPr txBox="1">
            <a:spLocks noChangeArrowheads="1"/>
          </p:cNvSpPr>
          <p:nvPr/>
        </p:nvSpPr>
        <p:spPr bwMode="auto">
          <a:xfrm>
            <a:off x="5076825" y="3716338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chemeClr val="hlink"/>
                </a:solidFill>
              </a:rPr>
              <a:t>INDEX  AREA</a:t>
            </a:r>
            <a:endParaRPr lang="en-GB" sz="2400" b="1">
              <a:solidFill>
                <a:schemeClr val="hlink"/>
              </a:solidFill>
            </a:endParaRPr>
          </a:p>
        </p:txBody>
      </p:sp>
      <p:sp>
        <p:nvSpPr>
          <p:cNvPr id="21559" name="Text Box 242"/>
          <p:cNvSpPr txBox="1">
            <a:spLocks noChangeArrowheads="1"/>
          </p:cNvSpPr>
          <p:nvPr/>
        </p:nvSpPr>
        <p:spPr bwMode="auto">
          <a:xfrm>
            <a:off x="5076825" y="4916488"/>
            <a:ext cx="280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sz="2400" b="1">
                <a:solidFill>
                  <a:schemeClr val="folHlink"/>
                </a:solidFill>
              </a:rPr>
              <a:t>DATA  AREA</a:t>
            </a:r>
            <a:endParaRPr lang="en-GB" sz="2400" b="1">
              <a:solidFill>
                <a:schemeClr val="folHlink"/>
              </a:solidFill>
            </a:endParaRPr>
          </a:p>
        </p:txBody>
      </p:sp>
      <p:sp>
        <p:nvSpPr>
          <p:cNvPr id="21560" name="Text Box 57"/>
          <p:cNvSpPr txBox="1">
            <a:spLocks noChangeArrowheads="1"/>
          </p:cNvSpPr>
          <p:nvPr/>
        </p:nvSpPr>
        <p:spPr bwMode="auto">
          <a:xfrm>
            <a:off x="4932363" y="5805488"/>
            <a:ext cx="2519362" cy="396875"/>
          </a:xfrm>
          <a:prstGeom prst="rect">
            <a:avLst/>
          </a:prstGeom>
          <a:solidFill>
            <a:srgbClr val="EAACD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 key  </a:t>
            </a:r>
            <a:r>
              <a:rPr lang="en-US" sz="2000" b="1"/>
              <a:t>28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o-RO" dirty="0" smtClean="0"/>
              <a:t>Organizare  indexată</a:t>
            </a:r>
            <a:endParaRPr lang="en-GB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</a:rPr>
              <a:t>Se </a:t>
            </a:r>
            <a:r>
              <a:rPr lang="en-US" sz="2400" dirty="0" err="1" smtClean="0">
                <a:solidFill>
                  <a:srgbClr val="000000"/>
                </a:solidFill>
              </a:rPr>
              <a:t>stocheaza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inregistrarile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ordonate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ascendent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dupa</a:t>
            </a:r>
            <a:r>
              <a:rPr lang="en-US" sz="2400" dirty="0" smtClean="0">
                <a:solidFill>
                  <a:srgbClr val="000000"/>
                </a:solidFill>
              </a:rPr>
              <a:t> o </a:t>
            </a:r>
            <a:r>
              <a:rPr lang="en-US" sz="2400" b="1" dirty="0" err="1" smtClean="0">
                <a:solidFill>
                  <a:schemeClr val="folHlink"/>
                </a:solidFill>
              </a:rPr>
              <a:t>cheie</a:t>
            </a:r>
            <a:r>
              <a:rPr lang="en-US" sz="2400" b="1" dirty="0" smtClean="0">
                <a:solidFill>
                  <a:schemeClr val="folHlink"/>
                </a:solidFill>
              </a:rPr>
              <a:t> de </a:t>
            </a:r>
            <a:r>
              <a:rPr lang="en-US" sz="2400" b="1" dirty="0" err="1" smtClean="0">
                <a:solidFill>
                  <a:schemeClr val="folHlink"/>
                </a:solidFill>
              </a:rPr>
              <a:t>acces</a:t>
            </a:r>
            <a:r>
              <a:rPr lang="en-US" sz="24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 err="1" smtClean="0">
                <a:solidFill>
                  <a:schemeClr val="folHlink"/>
                </a:solidFill>
              </a:rPr>
              <a:t>unica</a:t>
            </a:r>
            <a:r>
              <a:rPr lang="en-US" sz="2400" b="1" dirty="0" smtClean="0">
                <a:solidFill>
                  <a:schemeClr val="folHlink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asociata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inregistrarii</a:t>
            </a:r>
            <a:r>
              <a:rPr lang="en-US" sz="2400" dirty="0" smtClean="0">
                <a:solidFill>
                  <a:srgbClr val="000000"/>
                </a:solidFill>
              </a:rPr>
              <a:t> la </a:t>
            </a:r>
            <a:r>
              <a:rPr lang="en-US" sz="2400" dirty="0" err="1" smtClean="0">
                <a:solidFill>
                  <a:srgbClr val="000000"/>
                </a:solidFill>
              </a:rPr>
              <a:t>creare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vi-VN" sz="2000" dirty="0" smtClean="0"/>
              <a:t>Un index </a:t>
            </a:r>
            <a:r>
              <a:rPr lang="en-US" sz="2000" dirty="0" smtClean="0"/>
              <a:t>=</a:t>
            </a:r>
            <a:r>
              <a:rPr lang="vi-VN" sz="2000" dirty="0" smtClean="0"/>
              <a:t>pereche formată din cheia de indexare si adresa fizică de pe suport: </a:t>
            </a:r>
            <a:r>
              <a:rPr lang="vi-VN" sz="2000" i="1" dirty="0" smtClean="0"/>
              <a:t>index = f(cheie, adresă)</a:t>
            </a:r>
            <a:endParaRPr lang="en-US" sz="2800" b="1" dirty="0" smtClean="0">
              <a:solidFill>
                <a:schemeClr val="folHlink"/>
              </a:solidFill>
            </a:endParaRPr>
          </a:p>
          <a:p>
            <a:pPr eaLnBrk="1" hangingPunct="1">
              <a:buFontTx/>
              <a:buChar char="-"/>
            </a:pPr>
            <a:endParaRPr lang="en-US" dirty="0" smtClean="0">
              <a:solidFill>
                <a:schemeClr val="folHlink"/>
              </a:solidFill>
            </a:endParaRP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3786182" y="2928934"/>
            <a:ext cx="1439863" cy="136683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sz="1600" b="1"/>
              <a:t>INDEX FILE</a:t>
            </a:r>
            <a:endParaRPr lang="en-GB" sz="1600" b="1"/>
          </a:p>
        </p:txBody>
      </p:sp>
      <p:sp>
        <p:nvSpPr>
          <p:cNvPr id="22533" name="AutoShape 6"/>
          <p:cNvSpPr>
            <a:spLocks noChangeArrowheads="1"/>
          </p:cNvSpPr>
          <p:nvPr/>
        </p:nvSpPr>
        <p:spPr bwMode="auto">
          <a:xfrm>
            <a:off x="1619250" y="3573463"/>
            <a:ext cx="2520950" cy="2087562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sz="2400" b="1"/>
              <a:t>DATA  FILE</a:t>
            </a:r>
            <a:endParaRPr lang="en-GB" sz="2400" b="1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5580063" y="3357563"/>
            <a:ext cx="2663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cs typeface="Tahoma" pitchFamily="34" charset="0"/>
              </a:rPr>
              <a:t>{</a:t>
            </a:r>
            <a:r>
              <a:rPr lang="ro-RO" b="1" dirty="0">
                <a:cs typeface="Tahoma" pitchFamily="34" charset="0"/>
              </a:rPr>
              <a:t> </a:t>
            </a:r>
            <a:r>
              <a:rPr lang="ro-RO" b="1" dirty="0">
                <a:solidFill>
                  <a:schemeClr val="folHlink"/>
                </a:solidFill>
                <a:cs typeface="Tahoma" pitchFamily="34" charset="0"/>
              </a:rPr>
              <a:t>ADRESĂ</a:t>
            </a:r>
            <a:r>
              <a:rPr lang="ro-RO" b="1" dirty="0">
                <a:cs typeface="Tahoma" pitchFamily="34" charset="0"/>
              </a:rPr>
              <a:t> </a:t>
            </a:r>
            <a:r>
              <a:rPr lang="ro-RO" b="1" dirty="0" smtClean="0">
                <a:cs typeface="Tahoma" pitchFamily="34" charset="0"/>
              </a:rPr>
              <a:t>/  </a:t>
            </a:r>
            <a:r>
              <a:rPr lang="ro-RO" b="1" dirty="0">
                <a:solidFill>
                  <a:schemeClr val="hlink"/>
                </a:solidFill>
                <a:cs typeface="Tahoma" pitchFamily="34" charset="0"/>
              </a:rPr>
              <a:t>CHEIE</a:t>
            </a:r>
            <a:r>
              <a:rPr lang="ro-RO" b="1" dirty="0">
                <a:cs typeface="Tahoma" pitchFamily="34" charset="0"/>
              </a:rPr>
              <a:t> </a:t>
            </a:r>
            <a:r>
              <a:rPr lang="en-US" b="1" dirty="0" smtClean="0">
                <a:cs typeface="Tahoma" pitchFamily="34" charset="0"/>
              </a:rPr>
              <a:t>}</a:t>
            </a:r>
            <a:endParaRPr lang="en-US" b="1" dirty="0">
              <a:cs typeface="Tahoma" pitchFamily="34" charset="0"/>
            </a:endParaRPr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5219700" y="3573463"/>
            <a:ext cx="3603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4427538" y="4797425"/>
            <a:ext cx="3603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4932363" y="4575175"/>
            <a:ext cx="374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ahoma" pitchFamily="34" charset="0"/>
              </a:rPr>
              <a:t>{</a:t>
            </a:r>
            <a:r>
              <a:rPr lang="ro-RO" b="1">
                <a:cs typeface="Tahoma" pitchFamily="34" charset="0"/>
              </a:rPr>
              <a:t> </a:t>
            </a:r>
            <a:r>
              <a:rPr lang="ro-RO" b="1">
                <a:solidFill>
                  <a:schemeClr val="folHlink"/>
                </a:solidFill>
                <a:cs typeface="Tahoma" pitchFamily="34" charset="0"/>
              </a:rPr>
              <a:t>RECORD</a:t>
            </a:r>
            <a:r>
              <a:rPr lang="ro-RO" b="1">
                <a:cs typeface="Tahoma" pitchFamily="34" charset="0"/>
              </a:rPr>
              <a:t> /  </a:t>
            </a:r>
            <a:r>
              <a:rPr lang="ro-RO" b="1">
                <a:solidFill>
                  <a:schemeClr val="hlink"/>
                </a:solidFill>
                <a:cs typeface="Tahoma" pitchFamily="34" charset="0"/>
              </a:rPr>
              <a:t>PRIMARY  KEY</a:t>
            </a:r>
            <a:r>
              <a:rPr lang="ro-RO" b="1">
                <a:cs typeface="Tahoma" pitchFamily="34" charset="0"/>
              </a:rPr>
              <a:t> </a:t>
            </a:r>
            <a:r>
              <a:rPr lang="en-US" b="1">
                <a:cs typeface="Tahoma" pitchFamily="34" charset="0"/>
              </a:rPr>
              <a:t>}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1476375" y="5805488"/>
            <a:ext cx="6335713" cy="366712"/>
          </a:xfrm>
          <a:prstGeom prst="rect">
            <a:avLst/>
          </a:prstGeom>
          <a:solidFill>
            <a:srgbClr val="ADFDE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solidFill>
                  <a:srgbClr val="006600"/>
                </a:solidFill>
              </a:rPr>
              <a:t>PERMITE  ACCES  SECVENŢIAL ŞI  ACCES DIRECT</a:t>
            </a:r>
            <a:endParaRPr lang="en-GB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</a:t>
            </a:r>
            <a:r>
              <a:rPr lang="en-US" dirty="0" err="1" smtClean="0"/>
              <a:t>Organizare</a:t>
            </a:r>
            <a:r>
              <a:rPr lang="en-US" dirty="0" smtClean="0"/>
              <a:t> </a:t>
            </a:r>
            <a:r>
              <a:rPr lang="ro-RO" dirty="0" smtClean="0"/>
              <a:t>relativ</a:t>
            </a:r>
            <a:r>
              <a:rPr lang="en-US" dirty="0" smtClean="0"/>
              <a:t>a</a:t>
            </a:r>
            <a:endParaRPr lang="en-GB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o-RO" dirty="0" smtClean="0">
                <a:solidFill>
                  <a:srgbClr val="002060"/>
                </a:solidFill>
              </a:rPr>
              <a:t>CONCEPTUL</a:t>
            </a:r>
            <a:r>
              <a:rPr lang="ro-RO" dirty="0" smtClean="0">
                <a:solidFill>
                  <a:schemeClr val="folHlink"/>
                </a:solidFill>
              </a:rPr>
              <a:t>  “</a:t>
            </a:r>
            <a:r>
              <a:rPr lang="ro-RO" b="1" dirty="0" smtClean="0">
                <a:solidFill>
                  <a:schemeClr val="folHlink"/>
                </a:solidFill>
              </a:rPr>
              <a:t>RECORD  NUMBER</a:t>
            </a:r>
            <a:r>
              <a:rPr lang="ro-RO" dirty="0" smtClean="0">
                <a:solidFill>
                  <a:schemeClr val="folHlink"/>
                </a:solidFill>
              </a:rPr>
              <a:t>”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(0..n) = </a:t>
            </a:r>
            <a:r>
              <a:rPr lang="en-US" dirty="0" err="1" smtClean="0">
                <a:solidFill>
                  <a:srgbClr val="002060"/>
                </a:solidFill>
              </a:rPr>
              <a:t>numarul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articolului</a:t>
            </a:r>
            <a:r>
              <a:rPr lang="en-US" dirty="0" smtClean="0">
                <a:solidFill>
                  <a:srgbClr val="002060"/>
                </a:solidFill>
              </a:rPr>
              <a:t> in </a:t>
            </a:r>
            <a:r>
              <a:rPr lang="en-US" dirty="0" err="1" smtClean="0">
                <a:solidFill>
                  <a:srgbClr val="002060"/>
                </a:solidFill>
              </a:rPr>
              <a:t>fisier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ro-RO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o-RO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ro-RO" dirty="0" smtClean="0">
                <a:solidFill>
                  <a:schemeClr val="folHlink"/>
                </a:solidFill>
              </a:rPr>
              <a:t>PERMITE  </a:t>
            </a:r>
          </a:p>
          <a:p>
            <a:pPr eaLnBrk="1" hangingPunct="1">
              <a:buFont typeface="Wingdings" pitchFamily="2" charset="2"/>
              <a:buNone/>
            </a:pPr>
            <a:r>
              <a:rPr lang="ro-RO" dirty="0" smtClean="0">
                <a:solidFill>
                  <a:schemeClr val="folHlink"/>
                </a:solidFill>
              </a:rPr>
              <a:t>      -  ACCES SECVENŢIAL</a:t>
            </a:r>
          </a:p>
          <a:p>
            <a:pPr eaLnBrk="1" hangingPunct="1">
              <a:buFont typeface="Wingdings" pitchFamily="2" charset="2"/>
              <a:buNone/>
            </a:pPr>
            <a:r>
              <a:rPr lang="ro-RO" dirty="0" smtClean="0">
                <a:solidFill>
                  <a:schemeClr val="folHlink"/>
                </a:solidFill>
              </a:rPr>
              <a:t>      -  ACCES  DIRECT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Organizare</a:t>
            </a:r>
            <a:r>
              <a:rPr lang="en-US" dirty="0" smtClean="0"/>
              <a:t> </a:t>
            </a:r>
            <a:r>
              <a:rPr lang="en-US" dirty="0" err="1" smtClean="0"/>
              <a:t>directa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stabilirea dinainte a </a:t>
            </a:r>
            <a:r>
              <a:rPr lang="vi-VN" b="1" dirty="0" smtClean="0"/>
              <a:t>adresei fizice </a:t>
            </a:r>
            <a:r>
              <a:rPr lang="vi-VN" dirty="0" smtClean="0"/>
              <a:t>a fiecărei </a:t>
            </a:r>
            <a:r>
              <a:rPr lang="vi-VN" dirty="0" smtClean="0"/>
              <a:t>înregistrări</a:t>
            </a:r>
            <a:endParaRPr lang="en-US" dirty="0" smtClean="0"/>
          </a:p>
          <a:p>
            <a:r>
              <a:rPr lang="vi-VN" dirty="0" smtClean="0"/>
              <a:t>algoritm care stabileşte adresa fiecărei înregistrări ţinând seama de caracteristicile şi parametrii suportului de memorie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150938" y="765175"/>
            <a:ext cx="7793037" cy="4021147"/>
          </a:xfrm>
          <a:gradFill rotWithShape="1">
            <a:gsLst>
              <a:gs pos="0">
                <a:schemeClr val="bg1"/>
              </a:gs>
              <a:gs pos="100000">
                <a:srgbClr val="FFCCFF"/>
              </a:gs>
            </a:gsLst>
            <a:lin ang="0" scaled="1"/>
          </a:gradFill>
        </p:spPr>
        <p:txBody>
          <a:bodyPr>
            <a:normAutofit/>
          </a:bodyPr>
          <a:lstStyle/>
          <a:p>
            <a:pPr algn="ctr"/>
            <a:r>
              <a:rPr lang="ro-RO" b="1" dirty="0" smtClean="0">
                <a:solidFill>
                  <a:srgbClr val="FFFF99"/>
                </a:solidFill>
              </a:rPr>
              <a:t>  </a:t>
            </a:r>
            <a:r>
              <a:rPr lang="ro-RO" b="1" dirty="0" smtClean="0">
                <a:solidFill>
                  <a:schemeClr val="tx1"/>
                </a:solidFill>
              </a:rPr>
              <a:t>ORGANIZAREA DATELOR</a:t>
            </a:r>
            <a:r>
              <a:rPr lang="en-US" b="1" dirty="0" smtClean="0">
                <a:solidFill>
                  <a:schemeClr val="tx1"/>
                </a:solidFill>
              </a:rPr>
              <a:t>  ÎN  BAZE  DE  DATE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Structura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program de </a:t>
            </a:r>
            <a:r>
              <a:rPr lang="en-US" dirty="0" err="1" smtClean="0"/>
              <a:t>lucru</a:t>
            </a:r>
            <a:r>
              <a:rPr lang="en-US" dirty="0" smtClean="0"/>
              <a:t> cu </a:t>
            </a:r>
            <a:r>
              <a:rPr lang="en-US" dirty="0" err="1" smtClean="0"/>
              <a:t>fisiere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22276" t="25926" r="26442" b="27065"/>
          <a:stretch>
            <a:fillRect/>
          </a:stretch>
        </p:blipFill>
        <p:spPr bwMode="auto">
          <a:xfrm>
            <a:off x="1848586" y="2128698"/>
            <a:ext cx="6672378" cy="394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en-US" dirty="0" err="1" smtClean="0"/>
              <a:t>Separarea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de </a:t>
            </a:r>
            <a:r>
              <a:rPr lang="en-US" dirty="0" err="1" smtClean="0"/>
              <a:t>structura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23397" t="9402" r="26122" b="4558"/>
          <a:stretch>
            <a:fillRect/>
          </a:stretch>
        </p:blipFill>
        <p:spPr bwMode="auto">
          <a:xfrm>
            <a:off x="1571604" y="1143000"/>
            <a:ext cx="6929485" cy="542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Baza</a:t>
            </a:r>
            <a:r>
              <a:rPr lang="en-US" dirty="0" smtClean="0"/>
              <a:t> de date </a:t>
            </a:r>
            <a:r>
              <a:rPr lang="en-US" dirty="0" err="1" smtClean="0"/>
              <a:t>este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/>
              <a:t>Baza de date </a:t>
            </a:r>
            <a:r>
              <a:rPr lang="vi-VN" sz="4000" dirty="0" smtClean="0"/>
              <a:t>se defineşte ca fiind</a:t>
            </a:r>
            <a:r>
              <a:rPr lang="en-US" sz="4000" dirty="0" smtClean="0"/>
              <a:t>:</a:t>
            </a:r>
            <a:r>
              <a:rPr lang="vi-VN" sz="4000" dirty="0" smtClean="0"/>
              <a:t> </a:t>
            </a:r>
            <a:endParaRPr lang="en-US" sz="40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vi-VN" sz="3600" b="1" dirty="0" smtClean="0"/>
              <a:t>ansamblul colecţiilor de date </a:t>
            </a:r>
            <a:r>
              <a:rPr lang="vi-VN" sz="3600" dirty="0" smtClean="0"/>
              <a:t>împreună cu </a:t>
            </a:r>
            <a:endParaRPr lang="en-US" sz="36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vi-VN" sz="3600" b="1" dirty="0" smtClean="0"/>
              <a:t>structura acestora </a:t>
            </a:r>
            <a:r>
              <a:rPr lang="vi-VN" sz="3600" dirty="0" smtClean="0"/>
              <a:t>şi</a:t>
            </a:r>
            <a:r>
              <a:rPr lang="vi-VN" sz="3600" b="1" dirty="0" smtClean="0"/>
              <a:t> </a:t>
            </a:r>
            <a:endParaRPr lang="en-US" sz="3600" b="1" dirty="0" smtClean="0"/>
          </a:p>
          <a:p>
            <a:pPr marL="916686" lvl="1" indent="-514350">
              <a:buFont typeface="+mj-lt"/>
              <a:buAutoNum type="arabicPeriod"/>
            </a:pPr>
            <a:r>
              <a:rPr lang="vi-VN" sz="3600" b="1" dirty="0" smtClean="0"/>
              <a:t>relaţiile dintre ele.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1214414" y="0"/>
          <a:ext cx="6858048" cy="6858000"/>
        </p:xfrm>
        <a:graphic>
          <a:graphicData uri="http://schemas.openxmlformats.org/presentationml/2006/ole">
            <p:oleObj spid="_x0000_s1026" name="Document" r:id="rId4" imgW="5834863" imgH="78447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SGBD </a:t>
            </a:r>
            <a:r>
              <a:rPr lang="en-US" dirty="0" err="1" smtClean="0"/>
              <a:t>este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un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specializat</a:t>
            </a:r>
            <a:r>
              <a:rPr lang="en-US" b="1" dirty="0" smtClean="0"/>
              <a:t> de </a:t>
            </a:r>
            <a:r>
              <a:rPr lang="en-US" b="1" dirty="0" err="1" smtClean="0"/>
              <a:t>programe</a:t>
            </a:r>
            <a:r>
              <a:rPr lang="en-US" b="1" dirty="0" smtClean="0"/>
              <a:t> </a:t>
            </a:r>
            <a:r>
              <a:rPr lang="en-US" dirty="0" smtClean="0"/>
              <a:t>care are ca </a:t>
            </a:r>
            <a:r>
              <a:rPr lang="en-US" dirty="0" err="1" smtClean="0"/>
              <a:t>functii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: </a:t>
            </a:r>
            <a:r>
              <a:rPr lang="vi-VN" sz="2600" b="1" dirty="0" smtClean="0"/>
              <a:t>crearea</a:t>
            </a:r>
            <a:r>
              <a:rPr lang="vi-VN" sz="2600" dirty="0" smtClean="0"/>
              <a:t> unei </a:t>
            </a:r>
            <a:r>
              <a:rPr lang="en-US" sz="2600" dirty="0" smtClean="0"/>
              <a:t>BD</a:t>
            </a:r>
            <a:r>
              <a:rPr lang="vi-VN" sz="2600" dirty="0" smtClean="0"/>
              <a:t>, </a:t>
            </a:r>
            <a:r>
              <a:rPr lang="vi-VN" sz="2600" b="1" dirty="0" smtClean="0"/>
              <a:t>actualizarea</a:t>
            </a:r>
            <a:r>
              <a:rPr lang="vi-VN" sz="2600" dirty="0" smtClean="0"/>
              <a:t> permanentă a conţinutului acesteia şi </a:t>
            </a:r>
            <a:r>
              <a:rPr lang="vi-VN" sz="2600" b="1" dirty="0" smtClean="0"/>
              <a:t>consultarea</a:t>
            </a:r>
            <a:r>
              <a:rPr lang="vi-VN" sz="2600" dirty="0" smtClean="0"/>
              <a:t> şi </a:t>
            </a:r>
            <a:r>
              <a:rPr lang="vi-VN" sz="2600" b="1" dirty="0" smtClean="0"/>
              <a:t>prelucrarea</a:t>
            </a:r>
            <a:r>
              <a:rPr lang="vi-VN" sz="2600" dirty="0" smtClean="0"/>
              <a:t> datelor stocate </a:t>
            </a:r>
            <a:endParaRPr lang="en-US" dirty="0" smtClean="0"/>
          </a:p>
          <a:p>
            <a:r>
              <a:rPr lang="es-ES" dirty="0" smtClean="0"/>
              <a:t>nivel intermediar </a:t>
            </a:r>
            <a:r>
              <a:rPr lang="es-ES" dirty="0" err="1" smtClean="0"/>
              <a:t>între</a:t>
            </a:r>
            <a:r>
              <a:rPr lang="es-ES" dirty="0" smtClean="0"/>
              <a:t> </a:t>
            </a:r>
            <a:r>
              <a:rPr lang="es-ES" dirty="0" err="1" smtClean="0"/>
              <a:t>utilizator</a:t>
            </a:r>
            <a:r>
              <a:rPr lang="es-ES" dirty="0" smtClean="0"/>
              <a:t> </a:t>
            </a:r>
            <a:r>
              <a:rPr lang="es-ES" dirty="0" err="1" smtClean="0"/>
              <a:t>şi</a:t>
            </a:r>
            <a:r>
              <a:rPr lang="es-ES" dirty="0" smtClean="0"/>
              <a:t> BD </a:t>
            </a:r>
            <a:r>
              <a:rPr lang="es-ES" dirty="0" err="1" smtClean="0"/>
              <a:t>şi</a:t>
            </a:r>
            <a:r>
              <a:rPr lang="es-ES" dirty="0" smtClean="0"/>
              <a:t> </a:t>
            </a:r>
            <a:r>
              <a:rPr lang="es-ES" dirty="0" err="1" smtClean="0"/>
              <a:t>asigură</a:t>
            </a:r>
            <a:r>
              <a:rPr lang="es-ES" dirty="0" smtClean="0"/>
              <a:t>: </a:t>
            </a:r>
          </a:p>
          <a:p>
            <a:pPr lvl="1"/>
            <a:r>
              <a:rPr lang="vi-VN" dirty="0" smtClean="0"/>
              <a:t>o interfaţă prietenoasă; 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mediu</a:t>
            </a:r>
            <a:r>
              <a:rPr lang="en-US" dirty="0" smtClean="0"/>
              <a:t> de </a:t>
            </a:r>
            <a:r>
              <a:rPr lang="en-US" dirty="0" err="1" smtClean="0"/>
              <a:t>programare</a:t>
            </a:r>
            <a:r>
              <a:rPr lang="en-US" dirty="0" smtClean="0"/>
              <a:t> </a:t>
            </a:r>
            <a:r>
              <a:rPr lang="en-US" dirty="0" err="1" smtClean="0"/>
              <a:t>performant</a:t>
            </a:r>
            <a:r>
              <a:rPr lang="en-US" dirty="0" smtClean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utilitare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instrumente</a:t>
            </a:r>
            <a:r>
              <a:rPr lang="en-US" dirty="0" smtClean="0"/>
              <a:t> de </a:t>
            </a:r>
            <a:r>
              <a:rPr lang="en-US" dirty="0" err="1" smtClean="0"/>
              <a:t>lucru</a:t>
            </a:r>
            <a:r>
              <a:rPr lang="en-US" dirty="0" smtClean="0"/>
              <a:t> cu </a:t>
            </a:r>
            <a:r>
              <a:rPr lang="en-US" dirty="0" err="1" smtClean="0"/>
              <a:t>baza</a:t>
            </a:r>
            <a:r>
              <a:rPr lang="en-US" dirty="0" smtClean="0"/>
              <a:t> de date.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5175"/>
            <a:ext cx="7793037" cy="911225"/>
          </a:xfr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</p:spPr>
        <p:txBody>
          <a:bodyPr/>
          <a:lstStyle/>
          <a:p>
            <a:pPr>
              <a:defRPr/>
            </a:pPr>
            <a:r>
              <a:rPr lang="ro-RO" b="1" dirty="0" smtClean="0"/>
              <a:t>TABE</a:t>
            </a:r>
            <a:r>
              <a:rPr lang="en-US" b="1" dirty="0" smtClean="0"/>
              <a:t>L </a:t>
            </a:r>
            <a:r>
              <a:rPr lang="en-US" b="1" dirty="0" err="1" smtClean="0"/>
              <a:t>sau</a:t>
            </a:r>
            <a:r>
              <a:rPr lang="en-US" b="1" dirty="0" smtClean="0"/>
              <a:t> RELATIE</a:t>
            </a:r>
            <a:r>
              <a:rPr lang="ro-RO" b="1" dirty="0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2017713"/>
            <a:ext cx="7812112" cy="4114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ro-RO" b="1" dirty="0" smtClean="0">
                <a:solidFill>
                  <a:srgbClr val="FF0000"/>
                </a:solidFill>
              </a:rPr>
              <a:t>ENTITATEA</a:t>
            </a:r>
            <a:r>
              <a:rPr lang="ro-RO" dirty="0" smtClean="0"/>
              <a:t> </a:t>
            </a:r>
            <a:r>
              <a:rPr lang="ro-RO" sz="2800" dirty="0" smtClean="0"/>
              <a:t>se reprezintă logic printr-un</a:t>
            </a:r>
            <a:r>
              <a:rPr lang="ro-RO" dirty="0" smtClean="0"/>
              <a:t> </a:t>
            </a:r>
            <a:r>
              <a:rPr lang="ro-RO" b="1" dirty="0" smtClean="0">
                <a:solidFill>
                  <a:srgbClr val="FF0000"/>
                </a:solidFill>
              </a:rPr>
              <a:t>TABEL</a:t>
            </a:r>
          </a:p>
          <a:p>
            <a:pPr>
              <a:buFont typeface="Wingdings" pitchFamily="2" charset="2"/>
              <a:buNone/>
            </a:pPr>
            <a:r>
              <a:rPr lang="ro-RO" b="1" dirty="0" smtClean="0">
                <a:solidFill>
                  <a:schemeClr val="folHlink"/>
                </a:solidFill>
              </a:rPr>
              <a:t>TABELUL </a:t>
            </a:r>
            <a:r>
              <a:rPr lang="ro-RO" sz="2800" b="1" dirty="0" smtClean="0">
                <a:solidFill>
                  <a:schemeClr val="folHlink"/>
                </a:solidFill>
              </a:rPr>
              <a:t>     </a:t>
            </a:r>
            <a:r>
              <a:rPr lang="ro-RO" sz="2800" dirty="0" smtClean="0"/>
              <a:t>se compune  din :</a:t>
            </a:r>
          </a:p>
          <a:p>
            <a:r>
              <a:rPr lang="ro-RO" sz="2800" dirty="0" smtClean="0"/>
              <a:t>     </a:t>
            </a:r>
            <a:r>
              <a:rPr lang="ro-RO" sz="2800" b="1" i="1" dirty="0" smtClean="0">
                <a:solidFill>
                  <a:srgbClr val="3333FF"/>
                </a:solidFill>
              </a:rPr>
              <a:t>rânduri </a:t>
            </a:r>
            <a:r>
              <a:rPr lang="ro-RO" sz="2800" b="1" dirty="0" smtClean="0"/>
              <a:t>    </a:t>
            </a:r>
            <a:r>
              <a:rPr lang="ro-RO" sz="2800" dirty="0" smtClean="0"/>
              <a:t>  corespund </a:t>
            </a:r>
            <a:r>
              <a:rPr lang="ro-RO" sz="2800" b="1" dirty="0" smtClean="0"/>
              <a:t>membrilor</a:t>
            </a:r>
            <a:r>
              <a:rPr lang="ro-RO" sz="2800" dirty="0" smtClean="0"/>
              <a:t> entităţii</a:t>
            </a:r>
          </a:p>
          <a:p>
            <a:r>
              <a:rPr lang="ro-RO" sz="2800" b="1" i="1" dirty="0" smtClean="0">
                <a:solidFill>
                  <a:srgbClr val="3333FF"/>
                </a:solidFill>
              </a:rPr>
              <a:t>     coloane</a:t>
            </a:r>
            <a:r>
              <a:rPr lang="ro-RO" sz="2800" dirty="0" smtClean="0"/>
              <a:t>      corespund </a:t>
            </a:r>
            <a:r>
              <a:rPr lang="ro-RO" sz="2800" b="1" dirty="0" smtClean="0"/>
              <a:t>atributelor</a:t>
            </a:r>
            <a:r>
              <a:rPr lang="ro-RO" sz="2800" dirty="0" smtClean="0"/>
              <a:t> entităţii</a:t>
            </a:r>
          </a:p>
          <a:p>
            <a:endParaRPr lang="ro-RO" sz="2800" dirty="0" smtClean="0"/>
          </a:p>
          <a:p>
            <a:pPr>
              <a:buFont typeface="Wingdings" pitchFamily="2" charset="2"/>
              <a:buNone/>
            </a:pPr>
            <a:r>
              <a:rPr lang="ro-RO" b="1" dirty="0" smtClean="0">
                <a:solidFill>
                  <a:srgbClr val="006C50"/>
                </a:solidFill>
              </a:rPr>
              <a:t>TABELELE  se memorează în FIŞIERE</a:t>
            </a:r>
            <a:endParaRPr lang="en-US" b="1" dirty="0" smtClean="0">
              <a:solidFill>
                <a:srgbClr val="006C50"/>
              </a:solidFill>
            </a:endParaRPr>
          </a:p>
          <a:p>
            <a:pPr lvl="1"/>
            <a:r>
              <a:rPr lang="en-US" b="1" dirty="0" err="1" smtClean="0">
                <a:solidFill>
                  <a:srgbClr val="006C50"/>
                </a:solidFill>
              </a:rPr>
              <a:t>Fiecare</a:t>
            </a:r>
            <a:r>
              <a:rPr lang="en-US" b="1" dirty="0" smtClean="0">
                <a:solidFill>
                  <a:srgbClr val="006C50"/>
                </a:solidFill>
              </a:rPr>
              <a:t> </a:t>
            </a:r>
            <a:r>
              <a:rPr lang="en-US" b="1" dirty="0" smtClean="0">
                <a:solidFill>
                  <a:srgbClr val="CC6600"/>
                </a:solidFill>
              </a:rPr>
              <a:t>rand</a:t>
            </a:r>
            <a:r>
              <a:rPr lang="en-US" b="1" dirty="0" smtClean="0">
                <a:solidFill>
                  <a:srgbClr val="006C50"/>
                </a:solidFill>
              </a:rPr>
              <a:t> = </a:t>
            </a:r>
            <a:r>
              <a:rPr lang="en-US" b="1" dirty="0" smtClean="0">
                <a:solidFill>
                  <a:srgbClr val="CC6600"/>
                </a:solidFill>
              </a:rPr>
              <a:t>INREGISTRARE</a:t>
            </a:r>
            <a:r>
              <a:rPr lang="en-US" b="1" dirty="0" smtClean="0">
                <a:solidFill>
                  <a:srgbClr val="006C50"/>
                </a:solidFill>
              </a:rPr>
              <a:t> / TUPLU</a:t>
            </a:r>
          </a:p>
          <a:p>
            <a:pPr lvl="1"/>
            <a:r>
              <a:rPr lang="en-US" b="1" dirty="0" err="1" smtClean="0">
                <a:solidFill>
                  <a:srgbClr val="006C50"/>
                </a:solidFill>
              </a:rPr>
              <a:t>Fiecare</a:t>
            </a:r>
            <a:r>
              <a:rPr lang="en-US" b="1" dirty="0" smtClean="0">
                <a:solidFill>
                  <a:srgbClr val="006C50"/>
                </a:solidFill>
              </a:rPr>
              <a:t> </a:t>
            </a:r>
            <a:r>
              <a:rPr lang="en-US" b="1" dirty="0" err="1" smtClean="0">
                <a:solidFill>
                  <a:srgbClr val="CC6600"/>
                </a:solidFill>
              </a:rPr>
              <a:t>coloana</a:t>
            </a:r>
            <a:r>
              <a:rPr lang="en-US" b="1" dirty="0" smtClean="0">
                <a:solidFill>
                  <a:srgbClr val="006C50"/>
                </a:solidFill>
              </a:rPr>
              <a:t> = </a:t>
            </a:r>
            <a:r>
              <a:rPr lang="en-US" b="1" dirty="0" smtClean="0">
                <a:solidFill>
                  <a:srgbClr val="CC6600"/>
                </a:solidFill>
              </a:rPr>
              <a:t>CAMP</a:t>
            </a:r>
            <a:r>
              <a:rPr lang="ro-RO" b="1" dirty="0" smtClean="0">
                <a:solidFill>
                  <a:srgbClr val="CC66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ro-RO" dirty="0" smtClean="0">
              <a:solidFill>
                <a:schemeClr val="hlink"/>
              </a:solidFill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059113" y="3429000"/>
            <a:ext cx="2889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059113" y="4005263"/>
            <a:ext cx="2889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14290"/>
            <a:ext cx="7793037" cy="911225"/>
          </a:xfr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/>
          <a:p>
            <a:r>
              <a:rPr lang="ro-RO" smtClean="0"/>
              <a:t>Structura logică a unui tabel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o-RO" b="1" dirty="0" smtClean="0">
                <a:solidFill>
                  <a:schemeClr val="accent3"/>
                </a:solidFill>
              </a:rPr>
              <a:t>Structura logică</a:t>
            </a:r>
            <a:r>
              <a:rPr lang="ro-RO" dirty="0" smtClean="0">
                <a:solidFill>
                  <a:schemeClr val="accent3"/>
                </a:solidFill>
              </a:rPr>
              <a:t> </a:t>
            </a:r>
            <a:r>
              <a:rPr lang="ro-RO" dirty="0" smtClean="0"/>
              <a:t>a tabelului se descrie</a:t>
            </a:r>
          </a:p>
          <a:p>
            <a:pPr>
              <a:buFont typeface="Wingdings" pitchFamily="2" charset="2"/>
              <a:buNone/>
            </a:pPr>
            <a:r>
              <a:rPr lang="ro-RO" dirty="0" smtClean="0"/>
              <a:t> ca şi structura logică a unui fişier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SGBD-</a:t>
            </a:r>
            <a:r>
              <a:rPr lang="en-US" dirty="0" err="1" smtClean="0"/>
              <a:t>ul</a:t>
            </a:r>
            <a:r>
              <a:rPr lang="en-US" dirty="0" smtClean="0"/>
              <a:t> – </a:t>
            </a:r>
            <a:r>
              <a:rPr lang="en-US" dirty="0" err="1" smtClean="0"/>
              <a:t>interfata</a:t>
            </a:r>
            <a:r>
              <a:rPr lang="en-US" dirty="0" smtClean="0"/>
              <a:t> </a:t>
            </a:r>
            <a:r>
              <a:rPr lang="en-US" dirty="0" err="1" smtClean="0"/>
              <a:t>grafica</a:t>
            </a:r>
            <a:r>
              <a:rPr lang="en-US" dirty="0" smtClean="0"/>
              <a:t> pt </a:t>
            </a:r>
            <a:r>
              <a:rPr lang="en-US" dirty="0" err="1" smtClean="0"/>
              <a:t>definirea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gestionarea</a:t>
            </a:r>
            <a:r>
              <a:rPr lang="en-US" dirty="0" smtClean="0"/>
              <a:t> </a:t>
            </a:r>
            <a:r>
              <a:rPr lang="en-US" dirty="0" err="1" smtClean="0"/>
              <a:t>structurii</a:t>
            </a:r>
            <a:r>
              <a:rPr lang="en-US" dirty="0" smtClean="0"/>
              <a:t> </a:t>
            </a:r>
            <a:r>
              <a:rPr lang="en-US" dirty="0" err="1" smtClean="0"/>
              <a:t>tabelelor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relatiilor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intermediul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b="1" dirty="0" smtClean="0"/>
              <a:t>LDD – </a:t>
            </a:r>
            <a:r>
              <a:rPr lang="en-US" b="1" dirty="0" err="1" smtClean="0"/>
              <a:t>Limbaj</a:t>
            </a:r>
            <a:r>
              <a:rPr lang="en-US" b="1" dirty="0" smtClean="0"/>
              <a:t> de </a:t>
            </a:r>
            <a:r>
              <a:rPr lang="en-US" b="1" dirty="0" err="1" smtClean="0"/>
              <a:t>Definire</a:t>
            </a:r>
            <a:r>
              <a:rPr lang="en-US" b="1" dirty="0" smtClean="0"/>
              <a:t> a </a:t>
            </a:r>
            <a:r>
              <a:rPr lang="en-US" b="1" dirty="0" err="1" smtClean="0"/>
              <a:t>Datelor</a:t>
            </a:r>
            <a:endParaRPr lang="ro-RO" b="1" dirty="0" smtClean="0"/>
          </a:p>
          <a:p>
            <a:pPr>
              <a:buFont typeface="Wingdings" pitchFamily="2" charset="2"/>
              <a:buChar char="v"/>
            </a:pPr>
            <a:endParaRPr lang="ro-RO" dirty="0" smtClean="0"/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Câmpuri obişnuite</a:t>
            </a:r>
          </a:p>
          <a:p>
            <a:pPr>
              <a:buFont typeface="Wingdings" pitchFamily="2" charset="2"/>
              <a:buChar char="v"/>
            </a:pPr>
            <a:r>
              <a:rPr lang="ro-RO" dirty="0" smtClean="0"/>
              <a:t>Câmpuri </a:t>
            </a:r>
            <a:r>
              <a:rPr lang="ro-RO" b="1" dirty="0" smtClean="0">
                <a:solidFill>
                  <a:schemeClr val="folHlink"/>
                </a:solidFill>
              </a:rPr>
              <a:t>PRIMARY KEY</a:t>
            </a:r>
          </a:p>
          <a:p>
            <a:pPr>
              <a:buFont typeface="Wingdings" pitchFamily="2" charset="2"/>
              <a:buChar char="v"/>
            </a:pPr>
            <a:r>
              <a:rPr lang="ro-RO" b="1" dirty="0" smtClean="0">
                <a:solidFill>
                  <a:srgbClr val="CC6600"/>
                </a:solidFill>
              </a:rPr>
              <a:t>CONSTRAINTS</a:t>
            </a:r>
            <a:r>
              <a:rPr lang="ro-RO" dirty="0" smtClean="0">
                <a:solidFill>
                  <a:srgbClr val="CC6600"/>
                </a:solidFill>
              </a:rPr>
              <a:t> – </a:t>
            </a:r>
            <a:r>
              <a:rPr lang="ro-RO" sz="2800" dirty="0" smtClean="0">
                <a:solidFill>
                  <a:srgbClr val="CC6600"/>
                </a:solidFill>
              </a:rPr>
              <a:t>restricţii de integritate</a:t>
            </a:r>
          </a:p>
          <a:p>
            <a:pPr>
              <a:buFont typeface="Wingdings" pitchFamily="2" charset="2"/>
              <a:buNone/>
            </a:pPr>
            <a:endParaRPr lang="ro-RO" sz="28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7793037" cy="911225"/>
          </a:xfr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18900000" scaled="1"/>
          </a:gradFill>
        </p:spPr>
        <p:txBody>
          <a:bodyPr/>
          <a:lstStyle/>
          <a:p>
            <a:r>
              <a:rPr lang="ro-RO" smtClean="0"/>
              <a:t>Relaţii dintre tabele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428737"/>
            <a:ext cx="8026426" cy="51689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o-RO" sz="2800" dirty="0" smtClean="0"/>
              <a:t>O </a:t>
            </a:r>
            <a:r>
              <a:rPr lang="ro-RO" sz="2800" b="1" dirty="0" smtClean="0">
                <a:solidFill>
                  <a:schemeClr val="folHlink"/>
                </a:solidFill>
              </a:rPr>
              <a:t>relaţie </a:t>
            </a:r>
            <a:r>
              <a:rPr lang="en-US" sz="2800" b="1" dirty="0" err="1" smtClean="0">
                <a:solidFill>
                  <a:schemeClr val="folHlink"/>
                </a:solidFill>
              </a:rPr>
              <a:t>intre</a:t>
            </a:r>
            <a:r>
              <a:rPr lang="en-US" sz="2800" b="1" dirty="0" smtClean="0">
                <a:solidFill>
                  <a:schemeClr val="folHlink"/>
                </a:solidFill>
              </a:rPr>
              <a:t> </a:t>
            </a:r>
            <a:r>
              <a:rPr lang="en-US" sz="2800" b="1" dirty="0" err="1" smtClean="0">
                <a:solidFill>
                  <a:schemeClr val="folHlink"/>
                </a:solidFill>
              </a:rPr>
              <a:t>tabele</a:t>
            </a:r>
            <a:r>
              <a:rPr lang="en-US" sz="2800" b="1" dirty="0" smtClean="0">
                <a:solidFill>
                  <a:schemeClr val="folHlink"/>
                </a:solidFill>
              </a:rPr>
              <a:t> </a:t>
            </a:r>
            <a:r>
              <a:rPr lang="en-US" sz="2800" b="1" dirty="0" err="1" smtClean="0"/>
              <a:t>este</a:t>
            </a:r>
            <a:r>
              <a:rPr lang="en-US" sz="2800" b="1" dirty="0" smtClean="0"/>
              <a:t> o </a:t>
            </a:r>
            <a:r>
              <a:rPr lang="en-US" sz="2800" b="1" dirty="0" err="1" smtClean="0"/>
              <a:t>asociere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logica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inregistrari</a:t>
            </a:r>
            <a:r>
              <a:rPr lang="en-US" sz="2800" b="1" dirty="0" smtClean="0"/>
              <a:t> din </a:t>
            </a:r>
            <a:r>
              <a:rPr lang="en-US" sz="2800" b="1" dirty="0" err="1" smtClean="0"/>
              <a:t>tabele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diferite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ro-RO" sz="2800" dirty="0" smtClean="0"/>
              <a:t> este posibilă între două tabele </a:t>
            </a:r>
            <a:r>
              <a:rPr lang="ro-RO" sz="2800" b="1" dirty="0" smtClean="0">
                <a:solidFill>
                  <a:srgbClr val="FF0000"/>
                </a:solidFill>
              </a:rPr>
              <a:t>DACĂ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o-RO" sz="2800" b="1" dirty="0" smtClean="0">
                <a:solidFill>
                  <a:srgbClr val="FF0000"/>
                </a:solidFill>
              </a:rPr>
              <a:t> plasăm câmpuri comune în cele două tabele;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o-RO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o-RO" sz="2800" dirty="0" smtClean="0"/>
              <a:t>    a)</a:t>
            </a:r>
            <a:r>
              <a:rPr lang="ro-RO" sz="2800" dirty="0" smtClean="0">
                <a:solidFill>
                  <a:schemeClr val="folHlink"/>
                </a:solidFill>
              </a:rPr>
              <a:t> </a:t>
            </a:r>
            <a:r>
              <a:rPr lang="ro-RO" sz="2800" b="1" dirty="0" smtClean="0">
                <a:solidFill>
                  <a:schemeClr val="folHlink"/>
                </a:solidFill>
              </a:rPr>
              <a:t>un câmp se va numi</a:t>
            </a:r>
            <a:r>
              <a:rPr lang="ro-RO" sz="2800" dirty="0" smtClean="0">
                <a:solidFill>
                  <a:schemeClr val="folHlink"/>
                </a:solidFill>
              </a:rPr>
              <a:t>: </a:t>
            </a:r>
            <a:r>
              <a:rPr lang="ro-RO" sz="2800" b="1" dirty="0" smtClean="0">
                <a:solidFill>
                  <a:srgbClr val="002060"/>
                </a:solidFill>
              </a:rPr>
              <a:t>PRIMARY KEY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o-RO" sz="2800" b="1" dirty="0" smtClean="0">
                <a:solidFill>
                  <a:srgbClr val="002060"/>
                </a:solidFill>
              </a:rPr>
              <a:t>        </a:t>
            </a:r>
            <a:r>
              <a:rPr lang="ro-RO" sz="2400" b="1" dirty="0" smtClean="0">
                <a:solidFill>
                  <a:srgbClr val="002060"/>
                </a:solidFill>
              </a:rPr>
              <a:t>şi se află in tabelul</a:t>
            </a:r>
            <a:r>
              <a:rPr lang="ro-RO" sz="2800" b="1" dirty="0" smtClean="0">
                <a:solidFill>
                  <a:schemeClr val="hlink"/>
                </a:solidFill>
              </a:rPr>
              <a:t>          </a:t>
            </a:r>
            <a:r>
              <a:rPr lang="ro-RO" sz="2800" b="1" u="sng" dirty="0" smtClean="0">
                <a:solidFill>
                  <a:srgbClr val="FF33CC"/>
                </a:solidFill>
              </a:rPr>
              <a:t>PĂRINTE</a:t>
            </a:r>
            <a:r>
              <a:rPr lang="ro-RO" sz="2800" b="1" dirty="0" smtClean="0">
                <a:solidFill>
                  <a:srgbClr val="006C50"/>
                </a:solidFill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o-RO" sz="2800" b="1" dirty="0" smtClean="0">
              <a:solidFill>
                <a:srgbClr val="006C5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o-RO" sz="2800" dirty="0" smtClean="0">
                <a:solidFill>
                  <a:schemeClr val="hlink"/>
                </a:solidFill>
              </a:rPr>
              <a:t>    </a:t>
            </a:r>
            <a:r>
              <a:rPr lang="ro-RO" sz="2400" dirty="0" smtClean="0"/>
              <a:t>b)</a:t>
            </a:r>
            <a:r>
              <a:rPr lang="ro-RO" sz="2400" dirty="0" smtClean="0">
                <a:solidFill>
                  <a:schemeClr val="hlink"/>
                </a:solidFill>
              </a:rPr>
              <a:t>  </a:t>
            </a:r>
            <a:r>
              <a:rPr lang="ro-RO" sz="2400" b="1" dirty="0" smtClean="0">
                <a:solidFill>
                  <a:schemeClr val="folHlink"/>
                </a:solidFill>
              </a:rPr>
              <a:t>iar câmpul de legătură</a:t>
            </a:r>
            <a:r>
              <a:rPr lang="ro-RO" sz="2800" dirty="0" smtClean="0">
                <a:solidFill>
                  <a:schemeClr val="folHlink"/>
                </a:solidFill>
              </a:rPr>
              <a:t>: </a:t>
            </a:r>
            <a:r>
              <a:rPr lang="ro-RO" sz="2800" b="1" dirty="0" smtClean="0">
                <a:solidFill>
                  <a:srgbClr val="002060"/>
                </a:solidFill>
              </a:rPr>
              <a:t>FOREIGN KEY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o-RO" sz="2800" b="1" dirty="0" smtClean="0">
                <a:solidFill>
                  <a:srgbClr val="002060"/>
                </a:solidFill>
              </a:rPr>
              <a:t>          </a:t>
            </a:r>
            <a:r>
              <a:rPr lang="ro-RO" sz="2400" b="1" dirty="0" smtClean="0">
                <a:solidFill>
                  <a:srgbClr val="002060"/>
                </a:solidFill>
              </a:rPr>
              <a:t>se va afla în tabelu</a:t>
            </a:r>
            <a:r>
              <a:rPr lang="ro-RO" sz="2400" b="1" dirty="0" smtClean="0">
                <a:solidFill>
                  <a:schemeClr val="hlink"/>
                </a:solidFill>
              </a:rPr>
              <a:t>l</a:t>
            </a:r>
            <a:r>
              <a:rPr lang="ro-RO" sz="2800" b="1" dirty="0" smtClean="0">
                <a:solidFill>
                  <a:schemeClr val="hlink"/>
                </a:solidFill>
              </a:rPr>
              <a:t>      </a:t>
            </a:r>
            <a:r>
              <a:rPr lang="ro-RO" sz="2800" b="1" u="sng" dirty="0" smtClean="0">
                <a:solidFill>
                  <a:srgbClr val="FF33CC"/>
                </a:solidFill>
              </a:rPr>
              <a:t>FIU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o-RO" sz="2800" b="1" dirty="0" smtClean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9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7000924" cy="673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765175"/>
            <a:ext cx="7793037" cy="911225"/>
          </a:xfr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/>
          <a:p>
            <a:r>
              <a:rPr lang="ro-RO" smtClean="0"/>
              <a:t>Tipuri de Relaţii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 smtClean="0"/>
              <a:t>Unu  la   Unu       </a:t>
            </a:r>
            <a:r>
              <a:rPr lang="ro-RO" b="1" dirty="0" smtClean="0">
                <a:solidFill>
                  <a:srgbClr val="FF33CC"/>
                </a:solidFill>
              </a:rPr>
              <a:t>1 : </a:t>
            </a:r>
            <a:r>
              <a:rPr lang="ro-RO" b="1" dirty="0" err="1" smtClean="0">
                <a:solidFill>
                  <a:srgbClr val="FF33CC"/>
                </a:solidFill>
              </a:rPr>
              <a:t>1</a:t>
            </a:r>
            <a:endParaRPr lang="ro-RO" b="1" dirty="0" smtClean="0">
              <a:solidFill>
                <a:srgbClr val="FF33CC"/>
              </a:solidFill>
            </a:endParaRPr>
          </a:p>
          <a:p>
            <a:endParaRPr lang="ro-RO" dirty="0" smtClean="0"/>
          </a:p>
          <a:p>
            <a:r>
              <a:rPr lang="ro-RO" dirty="0" smtClean="0"/>
              <a:t>Unu  la   Mulţi      </a:t>
            </a:r>
            <a:r>
              <a:rPr lang="ro-RO" b="1" dirty="0" smtClean="0">
                <a:solidFill>
                  <a:srgbClr val="FF33CC"/>
                </a:solidFill>
              </a:rPr>
              <a:t>1 : M</a:t>
            </a:r>
          </a:p>
          <a:p>
            <a:endParaRPr lang="ro-RO" dirty="0" smtClean="0"/>
          </a:p>
          <a:p>
            <a:pPr>
              <a:buNone/>
            </a:pP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ro-RO" dirty="0" smtClean="0"/>
              <a:t>Mulţi la Unu         </a:t>
            </a:r>
            <a:r>
              <a:rPr lang="ro-RO" b="1" dirty="0" smtClean="0">
                <a:solidFill>
                  <a:srgbClr val="FF33CC"/>
                </a:solidFill>
              </a:rPr>
              <a:t>M : 1</a:t>
            </a:r>
          </a:p>
          <a:p>
            <a:endParaRPr lang="ro-RO" dirty="0" smtClean="0"/>
          </a:p>
          <a:p>
            <a:r>
              <a:rPr lang="ro-RO" dirty="0" smtClean="0"/>
              <a:t>Mulţi la Mulţi        </a:t>
            </a:r>
            <a:r>
              <a:rPr lang="ro-RO" b="1" dirty="0" smtClean="0">
                <a:solidFill>
                  <a:srgbClr val="FF33CC"/>
                </a:solidFill>
              </a:rPr>
              <a:t>M : </a:t>
            </a:r>
            <a:r>
              <a:rPr lang="ro-RO" b="1" dirty="0" err="1" smtClean="0">
                <a:solidFill>
                  <a:srgbClr val="FF33CC"/>
                </a:solidFill>
              </a:rPr>
              <a:t>M</a:t>
            </a:r>
            <a:endParaRPr lang="ro-RO" b="1" dirty="0" smtClean="0">
              <a:solidFill>
                <a:srgbClr val="FF33CC"/>
              </a:solidFill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4286248" y="1785926"/>
            <a:ext cx="431800" cy="0"/>
          </a:xfrm>
          <a:prstGeom prst="line">
            <a:avLst/>
          </a:prstGeom>
          <a:noFill/>
          <a:ln w="76200" cmpd="tri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4357686" y="2857496"/>
            <a:ext cx="431800" cy="0"/>
          </a:xfrm>
          <a:prstGeom prst="line">
            <a:avLst/>
          </a:prstGeom>
          <a:noFill/>
          <a:ln w="76200" cmpd="tri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4214810" y="4000504"/>
            <a:ext cx="431800" cy="0"/>
          </a:xfrm>
          <a:prstGeom prst="line">
            <a:avLst/>
          </a:prstGeom>
          <a:noFill/>
          <a:ln w="76200" cmpd="tri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4214810" y="5143512"/>
            <a:ext cx="431800" cy="0"/>
          </a:xfrm>
          <a:prstGeom prst="line">
            <a:avLst/>
          </a:prstGeom>
          <a:noFill/>
          <a:ln w="76200" cmpd="tri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Restrictii</a:t>
            </a:r>
            <a:r>
              <a:rPr lang="en-US" dirty="0" smtClean="0"/>
              <a:t> de </a:t>
            </a:r>
            <a:r>
              <a:rPr lang="en-US" dirty="0" err="1" smtClean="0"/>
              <a:t>integritate</a:t>
            </a:r>
            <a:r>
              <a:rPr lang="en-US" dirty="0" smtClean="0"/>
              <a:t> (</a:t>
            </a:r>
            <a:r>
              <a:rPr lang="en-US" sz="3100" dirty="0" smtClean="0"/>
              <a:t>CONSTRAINTS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sz="3400" dirty="0" smtClean="0">
                <a:solidFill>
                  <a:schemeClr val="accent3"/>
                </a:solidFill>
              </a:rPr>
              <a:t>condiţii de validare logică </a:t>
            </a:r>
            <a:r>
              <a:rPr lang="vi-VN" sz="3400" dirty="0" smtClean="0"/>
              <a:t>pe care trebuie să le îndeplinească valorile introduse</a:t>
            </a:r>
            <a:endParaRPr lang="en-US" sz="3400" dirty="0" smtClean="0"/>
          </a:p>
          <a:p>
            <a:r>
              <a:rPr lang="vi-VN" sz="3400" dirty="0" smtClean="0"/>
              <a:t>cheia primară trebuie să fie unică, fără duplicate, (</a:t>
            </a:r>
            <a:r>
              <a:rPr lang="vi-VN" sz="3400" b="1" dirty="0" smtClean="0">
                <a:solidFill>
                  <a:srgbClr val="002060"/>
                </a:solidFill>
              </a:rPr>
              <a:t>UNIQUE</a:t>
            </a:r>
            <a:r>
              <a:rPr lang="vi-VN" sz="3400" dirty="0" smtClean="0"/>
              <a:t>);</a:t>
            </a:r>
          </a:p>
          <a:p>
            <a:r>
              <a:rPr lang="vi-VN" sz="3400" dirty="0" smtClean="0"/>
              <a:t>cheia primară trebuie completată obligatoriu, (</a:t>
            </a:r>
            <a:r>
              <a:rPr lang="vi-VN" sz="3400" b="1" dirty="0" smtClean="0">
                <a:solidFill>
                  <a:srgbClr val="002060"/>
                </a:solidFill>
              </a:rPr>
              <a:t>NOT NULL</a:t>
            </a:r>
            <a:r>
              <a:rPr lang="vi-VN" sz="3400" dirty="0" smtClean="0"/>
              <a:t>);</a:t>
            </a:r>
          </a:p>
          <a:p>
            <a:r>
              <a:rPr lang="vi-VN" sz="3400" dirty="0" smtClean="0"/>
              <a:t>unei chei externe din tabelul fiu trebuie să-i corespundă întotdeauna  o cheie primară  validă în tabelul părinte, (</a:t>
            </a:r>
            <a:r>
              <a:rPr lang="vi-VN" sz="3400" b="1" dirty="0" smtClean="0">
                <a:solidFill>
                  <a:srgbClr val="002060"/>
                </a:solidFill>
              </a:rPr>
              <a:t>REFERENTIAL INTEGRITY CONSTRAINT</a:t>
            </a:r>
            <a:r>
              <a:rPr lang="vi-VN" sz="3400" dirty="0" smtClean="0"/>
              <a:t>)</a:t>
            </a:r>
          </a:p>
          <a:p>
            <a:r>
              <a:rPr lang="vi-VN" sz="3400" dirty="0" smtClean="0"/>
              <a:t>valorile reale introduse de la tastatură să se încadreze în </a:t>
            </a:r>
            <a:r>
              <a:rPr lang="vi-VN" sz="3400" b="1" dirty="0" smtClean="0">
                <a:solidFill>
                  <a:srgbClr val="002060"/>
                </a:solidFill>
              </a:rPr>
              <a:t>domeniul de valori</a:t>
            </a:r>
            <a:r>
              <a:rPr lang="vi-VN" sz="3400" dirty="0" smtClean="0"/>
              <a:t> al atributului, ca </a:t>
            </a:r>
            <a:r>
              <a:rPr lang="vi-VN" sz="3400" dirty="0" smtClean="0">
                <a:solidFill>
                  <a:srgbClr val="CC6600"/>
                </a:solidFill>
              </a:rPr>
              <a:t>tip, lungime, semn,  valoare minimă, valoare maximă </a:t>
            </a:r>
            <a:r>
              <a:rPr lang="vi-VN" sz="3400" dirty="0" smtClean="0"/>
              <a:t>sau alte corelaţii, formulate ca </a:t>
            </a:r>
            <a:r>
              <a:rPr lang="vi-VN" sz="3400" dirty="0" smtClean="0">
                <a:solidFill>
                  <a:srgbClr val="CC6600"/>
                </a:solidFill>
              </a:rPr>
              <a:t>expresii logice de control.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571480"/>
            <a:ext cx="7793037" cy="839787"/>
          </a:xfrm>
          <a:gradFill rotWithShape="1">
            <a:gsLst>
              <a:gs pos="0">
                <a:schemeClr val="bg1"/>
              </a:gs>
              <a:gs pos="100000">
                <a:srgbClr val="69EDFB"/>
              </a:gs>
            </a:gsLst>
            <a:lin ang="0" scaled="1"/>
          </a:gradFill>
        </p:spPr>
        <p:txBody>
          <a:bodyPr/>
          <a:lstStyle/>
          <a:p>
            <a:r>
              <a:rPr lang="ro-RO" sz="3200" b="1" dirty="0" smtClean="0"/>
              <a:t>PROIECTAREA   BAZELOR   DE DATE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71612"/>
            <a:ext cx="7772400" cy="48196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39496" indent="-457200">
              <a:lnSpc>
                <a:spcPct val="90000"/>
              </a:lnSpc>
              <a:buFont typeface="+mj-lt"/>
              <a:buAutoNum type="arabicPeriod"/>
            </a:pPr>
            <a:r>
              <a:rPr lang="ro-RO" sz="2800" b="1" dirty="0" smtClean="0">
                <a:solidFill>
                  <a:srgbClr val="000000"/>
                </a:solidFill>
              </a:rPr>
              <a:t>Analiza cerinţelor informaţionale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539496" indent="-45720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		   </a:t>
            </a:r>
            <a:r>
              <a:rPr lang="ro-RO" sz="2000" b="1" dirty="0" smtClean="0">
                <a:solidFill>
                  <a:srgbClr val="000000"/>
                </a:solidFill>
              </a:rPr>
              <a:t>Identificarea </a:t>
            </a:r>
            <a:r>
              <a:rPr lang="ro-RO" sz="2000" b="1" dirty="0" smtClean="0">
                <a:solidFill>
                  <a:srgbClr val="002060"/>
                </a:solidFill>
              </a:rPr>
              <a:t>ENTITĂŢILOR</a:t>
            </a:r>
          </a:p>
          <a:p>
            <a:pPr marL="539496" indent="-457200">
              <a:lnSpc>
                <a:spcPct val="90000"/>
              </a:lnSpc>
              <a:buFont typeface="+mj-lt"/>
              <a:buAutoNum type="arabicPeriod"/>
            </a:pPr>
            <a:r>
              <a:rPr lang="ro-RO" sz="2800" b="1" dirty="0" smtClean="0">
                <a:solidFill>
                  <a:srgbClr val="000000"/>
                </a:solidFill>
              </a:rPr>
              <a:t>Elaborarea    </a:t>
            </a:r>
            <a:r>
              <a:rPr lang="ro-RO" sz="2400" b="1" dirty="0" smtClean="0">
                <a:solidFill>
                  <a:schemeClr val="folHlink"/>
                </a:solidFill>
              </a:rPr>
              <a:t>MODELULUI CONCEPTUAL</a:t>
            </a:r>
          </a:p>
          <a:p>
            <a:pPr marL="539496" indent="-457200">
              <a:lnSpc>
                <a:spcPct val="90000"/>
              </a:lnSpc>
              <a:buFont typeface="+mj-lt"/>
              <a:buAutoNum type="arabicPeriod"/>
            </a:pPr>
            <a:r>
              <a:rPr lang="ro-RO" sz="2800" b="1" dirty="0" smtClean="0">
                <a:solidFill>
                  <a:srgbClr val="000000"/>
                </a:solidFill>
              </a:rPr>
              <a:t>Elaborarea     </a:t>
            </a:r>
            <a:r>
              <a:rPr lang="ro-RO" sz="2400" b="1" dirty="0" smtClean="0">
                <a:solidFill>
                  <a:schemeClr val="folHlink"/>
                </a:solidFill>
              </a:rPr>
              <a:t>MODELULUI   LOGIC</a:t>
            </a:r>
          </a:p>
          <a:p>
            <a:pPr marL="1458468" lvl="4" indent="-342900">
              <a:lnSpc>
                <a:spcPct val="90000"/>
              </a:lnSpc>
              <a:buFont typeface="+mj-lt"/>
              <a:buAutoNum type="arabicPeriod"/>
            </a:pPr>
            <a:r>
              <a:rPr lang="ro-RO" b="1" dirty="0" smtClean="0">
                <a:solidFill>
                  <a:srgbClr val="002060"/>
                </a:solidFill>
              </a:rPr>
              <a:t>TABELE</a:t>
            </a:r>
          </a:p>
          <a:p>
            <a:pPr marL="1458468" lvl="4" indent="-342900">
              <a:lnSpc>
                <a:spcPct val="90000"/>
              </a:lnSpc>
              <a:buFont typeface="+mj-lt"/>
              <a:buAutoNum type="arabicPeriod"/>
            </a:pPr>
            <a:r>
              <a:rPr lang="ro-RO" b="1" dirty="0" smtClean="0">
                <a:solidFill>
                  <a:srgbClr val="002060"/>
                </a:solidFill>
              </a:rPr>
              <a:t>STRUCTURA LOGICĂ</a:t>
            </a:r>
          </a:p>
          <a:p>
            <a:pPr marL="539496" indent="-457200">
              <a:lnSpc>
                <a:spcPct val="90000"/>
              </a:lnSpc>
              <a:buFont typeface="+mj-lt"/>
              <a:buAutoNum type="arabicPeriod"/>
            </a:pPr>
            <a:r>
              <a:rPr lang="ro-RO" sz="2800" b="1" dirty="0" smtClean="0">
                <a:solidFill>
                  <a:srgbClr val="000000"/>
                </a:solidFill>
              </a:rPr>
              <a:t>Elaborarea     </a:t>
            </a:r>
            <a:r>
              <a:rPr lang="ro-RO" sz="2400" b="1" dirty="0" smtClean="0">
                <a:solidFill>
                  <a:schemeClr val="folHlink"/>
                </a:solidFill>
              </a:rPr>
              <a:t>MODELULUI  </a:t>
            </a:r>
            <a:r>
              <a:rPr lang="ro-RO" sz="2400" b="1" dirty="0" smtClean="0">
                <a:solidFill>
                  <a:srgbClr val="000000"/>
                </a:solidFill>
              </a:rPr>
              <a:t> </a:t>
            </a:r>
            <a:r>
              <a:rPr lang="ro-RO" sz="2400" b="1" dirty="0" smtClean="0">
                <a:solidFill>
                  <a:schemeClr val="folHlink"/>
                </a:solidFill>
              </a:rPr>
              <a:t>RELAŢIONAL</a:t>
            </a:r>
          </a:p>
          <a:p>
            <a:pPr marL="1458468" lvl="4" indent="-342900">
              <a:lnSpc>
                <a:spcPct val="90000"/>
              </a:lnSpc>
              <a:buFont typeface="+mj-lt"/>
              <a:buAutoNum type="arabicPeriod"/>
            </a:pPr>
            <a:r>
              <a:rPr lang="ro-RO" b="1" dirty="0" smtClean="0">
                <a:solidFill>
                  <a:srgbClr val="002060"/>
                </a:solidFill>
              </a:rPr>
              <a:t>RELAŢII ÎNTRE TABELE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1458468" lvl="4" indent="-342900">
              <a:lnSpc>
                <a:spcPct val="90000"/>
              </a:lnSpc>
              <a:buFont typeface="+mj-lt"/>
              <a:buAutoNum type="arabicPeriod"/>
            </a:pPr>
            <a:endParaRPr lang="en-US" b="1" dirty="0" smtClean="0">
              <a:solidFill>
                <a:srgbClr val="002060"/>
              </a:solidFill>
            </a:endParaRPr>
          </a:p>
          <a:p>
            <a:pPr marL="539496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</a:rPr>
              <a:t>Optimizarea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structurii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</a:rPr>
              <a:t>bazei</a:t>
            </a:r>
            <a:r>
              <a:rPr lang="en-US" sz="2800" b="1" dirty="0" smtClean="0">
                <a:solidFill>
                  <a:srgbClr val="000000"/>
                </a:solidFill>
              </a:rPr>
              <a:t> de date</a:t>
            </a:r>
          </a:p>
          <a:p>
            <a:pPr lvl="4">
              <a:lnSpc>
                <a:spcPct val="90000"/>
              </a:lnSpc>
            </a:pPr>
            <a:endParaRPr lang="ro-RO" sz="18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1214414" y="500042"/>
            <a:ext cx="7694636" cy="695325"/>
          </a:xfrm>
          <a:gradFill rotWithShape="1">
            <a:gsLst>
              <a:gs pos="0">
                <a:schemeClr val="bg1"/>
              </a:gs>
              <a:gs pos="100000">
                <a:srgbClr val="CCFF33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1. </a:t>
            </a:r>
            <a:r>
              <a:rPr lang="ro-RO" sz="2800" b="1" dirty="0" smtClean="0">
                <a:solidFill>
                  <a:schemeClr val="tx1"/>
                </a:solidFill>
              </a:rPr>
              <a:t>ANALIZA  CERINŢELOR  INFORMAŢIONALE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idx="1"/>
          </p:nvPr>
        </p:nvGraphicFramePr>
        <p:xfrm>
          <a:off x="1000100" y="1500174"/>
          <a:ext cx="7724774" cy="4654552"/>
        </p:xfrm>
        <a:graphic>
          <a:graphicData uri="http://schemas.openxmlformats.org/presentationml/2006/ole">
            <p:oleObj spid="_x0000_s35842" name="Document" r:id="rId4" imgW="7243850" imgH="3986371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1142976" y="500042"/>
            <a:ext cx="7793037" cy="768350"/>
          </a:xfrm>
          <a:gradFill rotWithShape="1">
            <a:gsLst>
              <a:gs pos="0">
                <a:srgbClr val="CCFF33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2. </a:t>
            </a:r>
            <a:r>
              <a:rPr lang="ro-RO" b="1" dirty="0" smtClean="0">
                <a:solidFill>
                  <a:schemeClr val="tx1"/>
                </a:solidFill>
              </a:rPr>
              <a:t>MODELUL   CONCEPTUAL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1504950" y="2641600"/>
          <a:ext cx="5975350" cy="4137025"/>
        </p:xfrm>
        <a:graphic>
          <a:graphicData uri="http://schemas.openxmlformats.org/presentationml/2006/ole">
            <p:oleObj spid="_x0000_s36866" name="Document" r:id="rId4" imgW="7014347" imgH="4856213" progId="Word.Documen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4414" y="1285860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Este o </a:t>
            </a:r>
            <a:r>
              <a:rPr lang="en-US" sz="2400" dirty="0" err="1" smtClean="0"/>
              <a:t>r</a:t>
            </a:r>
            <a:r>
              <a:rPr lang="en-US" sz="2400" dirty="0" err="1" smtClean="0">
                <a:solidFill>
                  <a:srgbClr val="FF0000"/>
                </a:solidFill>
              </a:rPr>
              <a:t>eprezentare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grafica</a:t>
            </a:r>
            <a:r>
              <a:rPr lang="en-US" sz="2400" dirty="0" smtClean="0">
                <a:solidFill>
                  <a:srgbClr val="FF0000"/>
                </a:solidFill>
              </a:rPr>
              <a:t> a </a:t>
            </a:r>
            <a:r>
              <a:rPr lang="en-US" sz="2400" dirty="0" err="1" smtClean="0">
                <a:solidFill>
                  <a:srgbClr val="FF0000"/>
                </a:solidFill>
              </a:rPr>
              <a:t>entitatilor</a:t>
            </a:r>
            <a:r>
              <a:rPr lang="en-US" sz="2400" dirty="0" smtClean="0"/>
              <a:t> (</a:t>
            </a:r>
            <a:r>
              <a:rPr lang="en-US" sz="2400" dirty="0" err="1" smtClean="0"/>
              <a:t>parinte</a:t>
            </a:r>
            <a:r>
              <a:rPr lang="en-US" sz="2400" dirty="0" smtClean="0"/>
              <a:t>, </a:t>
            </a:r>
            <a:r>
              <a:rPr lang="en-US" sz="2400" dirty="0" err="1" smtClean="0"/>
              <a:t>fiu</a:t>
            </a:r>
            <a:r>
              <a:rPr lang="en-US" sz="2400" dirty="0" smtClean="0"/>
              <a:t>, de </a:t>
            </a:r>
            <a:r>
              <a:rPr lang="en-US" sz="2400" dirty="0" err="1" smtClean="0"/>
              <a:t>legatura</a:t>
            </a:r>
            <a:r>
              <a:rPr lang="en-US" sz="2400" dirty="0" smtClean="0"/>
              <a:t>) </a:t>
            </a:r>
            <a:r>
              <a:rPr lang="en-US" sz="2400" dirty="0" err="1" smtClean="0"/>
              <a:t>si</a:t>
            </a:r>
            <a:r>
              <a:rPr lang="en-US" sz="2400" dirty="0" smtClean="0"/>
              <a:t> a </a:t>
            </a:r>
            <a:r>
              <a:rPr lang="en-US" sz="2400" dirty="0" err="1" smtClean="0"/>
              <a:t>relatiilor</a:t>
            </a:r>
            <a:r>
              <a:rPr lang="en-US" sz="2400" dirty="0" smtClean="0"/>
              <a:t> </a:t>
            </a:r>
            <a:r>
              <a:rPr lang="en-US" sz="2400" dirty="0" err="1" smtClean="0"/>
              <a:t>dintre</a:t>
            </a:r>
            <a:r>
              <a:rPr lang="en-US" sz="2400" dirty="0" smtClean="0"/>
              <a:t> </a:t>
            </a:r>
            <a:r>
              <a:rPr lang="en-US" sz="2400" dirty="0" err="1" smtClean="0"/>
              <a:t>ele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O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entitate</a:t>
            </a:r>
            <a:r>
              <a:rPr lang="en-US" sz="2400" dirty="0" smtClean="0"/>
              <a:t> </a:t>
            </a:r>
            <a:r>
              <a:rPr lang="en-US" sz="2400" dirty="0" err="1" smtClean="0"/>
              <a:t>poate</a:t>
            </a:r>
            <a:r>
              <a:rPr lang="en-US" sz="2400" dirty="0" smtClean="0"/>
              <a:t> </a:t>
            </a:r>
            <a:r>
              <a:rPr lang="en-US" sz="2400" dirty="0" err="1" smtClean="0"/>
              <a:t>fi</a:t>
            </a:r>
            <a:r>
              <a:rPr lang="en-US" sz="2400" dirty="0" smtClean="0"/>
              <a:t> </a:t>
            </a:r>
            <a:r>
              <a:rPr lang="en-US" sz="2400" dirty="0" err="1" smtClean="0"/>
              <a:t>stocata</a:t>
            </a:r>
            <a:r>
              <a:rPr lang="en-US" sz="2400" dirty="0" smtClean="0"/>
              <a:t> in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una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sau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mai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multe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tabele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Corespondenta</a:t>
            </a:r>
            <a:r>
              <a:rPr lang="en-US" dirty="0" smtClean="0"/>
              <a:t>…</a:t>
            </a:r>
            <a:endParaRPr lang="ro-RO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ENTITATEA         PRODUSE</a:t>
            </a:r>
          </a:p>
          <a:p>
            <a:r>
              <a:rPr lang="ro-RO" b="1" dirty="0" smtClean="0"/>
              <a:t>MEMBRU             UN  PRODUS</a:t>
            </a:r>
          </a:p>
          <a:p>
            <a:r>
              <a:rPr lang="ro-RO" b="1" dirty="0" smtClean="0"/>
              <a:t>ATRIBUTE         &lt;CODP,DENP,UM&gt;</a:t>
            </a:r>
          </a:p>
          <a:p>
            <a:r>
              <a:rPr lang="ro-RO" b="1" dirty="0" smtClean="0"/>
              <a:t>VALORI               B203,ARIEL......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140200" y="2349500"/>
            <a:ext cx="576263" cy="0"/>
          </a:xfrm>
          <a:prstGeom prst="line">
            <a:avLst/>
          </a:prstGeom>
          <a:noFill/>
          <a:ln w="76200" cmpd="tri">
            <a:solidFill>
              <a:srgbClr val="D6007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067175" y="2924175"/>
            <a:ext cx="576263" cy="0"/>
          </a:xfrm>
          <a:prstGeom prst="line">
            <a:avLst/>
          </a:prstGeom>
          <a:noFill/>
          <a:ln w="76200" cmpd="tri">
            <a:solidFill>
              <a:srgbClr val="D6007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067175" y="3500438"/>
            <a:ext cx="576263" cy="0"/>
          </a:xfrm>
          <a:prstGeom prst="line">
            <a:avLst/>
          </a:prstGeom>
          <a:noFill/>
          <a:ln w="76200" cmpd="tri">
            <a:solidFill>
              <a:srgbClr val="D6007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29124" y="1785926"/>
            <a:ext cx="576263" cy="0"/>
          </a:xfrm>
          <a:prstGeom prst="line">
            <a:avLst/>
          </a:prstGeom>
          <a:noFill/>
          <a:ln w="76200" cmpd="tri">
            <a:solidFill>
              <a:srgbClr val="D6007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836613"/>
            <a:ext cx="7793037" cy="839787"/>
          </a:xfrm>
          <a:gradFill rotWithShape="1">
            <a:gsLst>
              <a:gs pos="0">
                <a:srgbClr val="CCFF33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</a:rPr>
              <a:t>Modelul</a:t>
            </a:r>
            <a:r>
              <a:rPr lang="en-US" b="1" dirty="0" smtClean="0">
                <a:solidFill>
                  <a:schemeClr val="tx1"/>
                </a:solidFill>
              </a:rPr>
              <a:t> Logic</a:t>
            </a:r>
            <a:endParaRPr lang="ro-RO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idx="1"/>
          </p:nvPr>
        </p:nvGraphicFramePr>
        <p:xfrm>
          <a:off x="1428728" y="4643446"/>
          <a:ext cx="7344719" cy="2000264"/>
        </p:xfrm>
        <a:graphic>
          <a:graphicData uri="http://schemas.openxmlformats.org/presentationml/2006/ole">
            <p:oleObj spid="_x0000_s37890" name="Document" r:id="rId4" imgW="7531564" imgH="2051059" progId="Word.Documen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7290" y="1714488"/>
            <a:ext cx="6786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Urmareste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definitivarea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structurii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logice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 </a:t>
            </a:r>
            <a:r>
              <a:rPr lang="en-US" sz="2400" dirty="0" err="1" smtClean="0">
                <a:solidFill>
                  <a:srgbClr val="000000"/>
                </a:solidFill>
              </a:rPr>
              <a:t>fiecarei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tabele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7030A0"/>
                </a:solidFill>
              </a:rPr>
              <a:t>SQL(Structured Query Language)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Lista</a:t>
            </a:r>
            <a:r>
              <a:rPr lang="en-US" sz="2400" dirty="0" smtClean="0"/>
              <a:t> </a:t>
            </a:r>
            <a:r>
              <a:rPr lang="en-US" sz="2400" dirty="0" err="1" smtClean="0"/>
              <a:t>campuri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Proprietati</a:t>
            </a:r>
            <a:r>
              <a:rPr lang="en-US" sz="2400" dirty="0" smtClean="0"/>
              <a:t> </a:t>
            </a:r>
            <a:r>
              <a:rPr lang="en-US" sz="2400" dirty="0" err="1" smtClean="0"/>
              <a:t>campuri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Restrictii</a:t>
            </a:r>
            <a:r>
              <a:rPr lang="en-US" sz="2400" dirty="0" smtClean="0"/>
              <a:t> de </a:t>
            </a:r>
            <a:r>
              <a:rPr lang="en-US" sz="2400" dirty="0" err="1" smtClean="0"/>
              <a:t>integritate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Interfata</a:t>
            </a:r>
            <a:r>
              <a:rPr lang="en-US" sz="2400" dirty="0" smtClean="0"/>
              <a:t> </a:t>
            </a:r>
            <a:r>
              <a:rPr lang="en-US" sz="2400" dirty="0" err="1" smtClean="0"/>
              <a:t>specifica</a:t>
            </a:r>
            <a:r>
              <a:rPr lang="en-US" sz="2400" dirty="0" smtClean="0"/>
              <a:t> SGBD </a:t>
            </a:r>
            <a:r>
              <a:rPr lang="en-US" sz="2400" dirty="0" err="1" smtClean="0"/>
              <a:t>pentru</a:t>
            </a:r>
            <a:r>
              <a:rPr lang="en-US" sz="2400" dirty="0" smtClean="0"/>
              <a:t> </a:t>
            </a:r>
            <a:r>
              <a:rPr lang="en-US" sz="2400" dirty="0" err="1" smtClean="0"/>
              <a:t>lucrul</a:t>
            </a:r>
            <a:r>
              <a:rPr lang="en-US" sz="2400" dirty="0" smtClean="0"/>
              <a:t> cu </a:t>
            </a:r>
            <a:r>
              <a:rPr lang="en-US" sz="2400" b="1" dirty="0" smtClean="0"/>
              <a:t>LDD</a:t>
            </a:r>
            <a:r>
              <a:rPr lang="en-US" sz="2400" dirty="0" smtClean="0"/>
              <a:t> (</a:t>
            </a:r>
            <a:r>
              <a:rPr lang="en-US" sz="2400" dirty="0" err="1" smtClean="0"/>
              <a:t>Limbajul</a:t>
            </a:r>
            <a:r>
              <a:rPr lang="en-US" sz="2400" dirty="0" smtClean="0"/>
              <a:t> de </a:t>
            </a:r>
            <a:r>
              <a:rPr lang="en-US" sz="2400" dirty="0" err="1" smtClean="0"/>
              <a:t>Definire</a:t>
            </a:r>
            <a:r>
              <a:rPr lang="en-US" sz="2400" dirty="0" smtClean="0"/>
              <a:t> a </a:t>
            </a:r>
            <a:r>
              <a:rPr lang="en-US" sz="2400" dirty="0" err="1" smtClean="0"/>
              <a:t>Datelor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MS Access…</a:t>
            </a:r>
            <a:endParaRPr lang="en-US" dirty="0"/>
          </a:p>
        </p:txBody>
      </p:sp>
      <p:pic>
        <p:nvPicPr>
          <p:cNvPr id="808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6063" y="1500174"/>
            <a:ext cx="732239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1142976" y="428604"/>
            <a:ext cx="7793037" cy="768350"/>
          </a:xfrm>
          <a:gradFill rotWithShape="1">
            <a:gsLst>
              <a:gs pos="0">
                <a:srgbClr val="CCFF33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4. </a:t>
            </a:r>
            <a:r>
              <a:rPr lang="ro-RO" b="1" dirty="0" smtClean="0">
                <a:solidFill>
                  <a:schemeClr val="tx1"/>
                </a:solidFill>
              </a:rPr>
              <a:t>MODELUL   RELAŢIONAL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idx="1"/>
          </p:nvPr>
        </p:nvGraphicFramePr>
        <p:xfrm>
          <a:off x="1254125" y="1857375"/>
          <a:ext cx="7097713" cy="4543425"/>
        </p:xfrm>
        <a:graphic>
          <a:graphicData uri="http://schemas.openxmlformats.org/presentationml/2006/ole">
            <p:oleObj spid="_x0000_s38914" name="Document" r:id="rId4" imgW="7502409" imgH="4802585" progId="Word.Documen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1214422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reprezinta</a:t>
            </a:r>
            <a:r>
              <a:rPr lang="en-US" sz="2400" dirty="0" smtClean="0"/>
              <a:t> schema </a:t>
            </a:r>
            <a:r>
              <a:rPr lang="en-US" sz="2400" dirty="0" err="1" smtClean="0"/>
              <a:t>relatiilor</a:t>
            </a:r>
            <a:r>
              <a:rPr lang="en-US" sz="2400" dirty="0" smtClean="0"/>
              <a:t> </a:t>
            </a:r>
            <a:r>
              <a:rPr lang="en-US" sz="2400" dirty="0" err="1" smtClean="0"/>
              <a:t>dintre</a:t>
            </a:r>
            <a:r>
              <a:rPr lang="en-US" sz="2400" dirty="0" smtClean="0"/>
              <a:t> </a:t>
            </a:r>
            <a:r>
              <a:rPr lang="en-US" sz="2400" dirty="0" err="1" smtClean="0"/>
              <a:t>tabele</a:t>
            </a:r>
            <a:r>
              <a:rPr lang="en-US" sz="2400" dirty="0" smtClean="0"/>
              <a:t>, cu </a:t>
            </a:r>
            <a:r>
              <a:rPr lang="en-US" sz="2400" b="1" dirty="0" smtClean="0"/>
              <a:t>SQL </a:t>
            </a:r>
            <a:endParaRPr lang="en-US" sz="24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MS Access…</a:t>
            </a:r>
            <a:endParaRPr lang="en-US" dirty="0"/>
          </a:p>
        </p:txBody>
      </p:sp>
      <p:pic>
        <p:nvPicPr>
          <p:cNvPr id="819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9612" y="1357298"/>
            <a:ext cx="781579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Optimizarea</a:t>
            </a:r>
            <a:r>
              <a:rPr lang="en-US" dirty="0" smtClean="0"/>
              <a:t> </a:t>
            </a:r>
            <a:r>
              <a:rPr lang="en-US" dirty="0" err="1" smtClean="0"/>
              <a:t>structurii</a:t>
            </a:r>
            <a:r>
              <a:rPr lang="en-US" dirty="0" smtClean="0"/>
              <a:t> 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Urmareste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reducerea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redundantei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datelor</a:t>
            </a:r>
            <a:r>
              <a:rPr lang="en-US" dirty="0" smtClean="0"/>
              <a:t> </a:t>
            </a:r>
            <a:r>
              <a:rPr lang="en-US" dirty="0" err="1" smtClean="0"/>
              <a:t>pana</a:t>
            </a:r>
            <a:r>
              <a:rPr lang="en-US" dirty="0" smtClean="0"/>
              <a:t> la un </a:t>
            </a:r>
            <a:r>
              <a:rPr lang="en-US" dirty="0" err="1" smtClean="0"/>
              <a:t>nivel</a:t>
            </a:r>
            <a:r>
              <a:rPr lang="en-US" dirty="0" smtClean="0"/>
              <a:t> minim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controlat</a:t>
            </a:r>
            <a:r>
              <a:rPr lang="en-US" dirty="0" smtClean="0"/>
              <a:t> (ex. </a:t>
            </a:r>
            <a:r>
              <a:rPr lang="en-US" dirty="0" err="1" smtClean="0"/>
              <a:t>Valoare</a:t>
            </a:r>
            <a:r>
              <a:rPr lang="en-US" dirty="0" smtClean="0"/>
              <a:t> contract)</a:t>
            </a:r>
          </a:p>
          <a:p>
            <a:r>
              <a:rPr lang="en-US" dirty="0" err="1" smtClean="0"/>
              <a:t>Urmareste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eliminarea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anomaliilor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actualizare</a:t>
            </a:r>
            <a:r>
              <a:rPr lang="en-US" dirty="0" smtClean="0"/>
              <a:t> (</a:t>
            </a:r>
            <a:r>
              <a:rPr lang="en-US" dirty="0" err="1" smtClean="0"/>
              <a:t>stergere</a:t>
            </a:r>
            <a:r>
              <a:rPr lang="en-US" dirty="0" smtClean="0"/>
              <a:t>, </a:t>
            </a:r>
            <a:r>
              <a:rPr lang="en-US" dirty="0" err="1" smtClean="0"/>
              <a:t>modificare</a:t>
            </a:r>
            <a:r>
              <a:rPr lang="en-US" dirty="0" smtClean="0"/>
              <a:t>) (ex. </a:t>
            </a:r>
            <a:r>
              <a:rPr lang="en-US" dirty="0" err="1" smtClean="0"/>
              <a:t>Furnizor</a:t>
            </a:r>
            <a:r>
              <a:rPr lang="en-US" dirty="0" smtClean="0"/>
              <a:t>, cont, </a:t>
            </a:r>
            <a:r>
              <a:rPr lang="en-US" dirty="0" err="1" smtClean="0"/>
              <a:t>banca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Procedura</a:t>
            </a:r>
            <a:r>
              <a:rPr lang="en-US" dirty="0" smtClean="0"/>
              <a:t> de </a:t>
            </a:r>
            <a:r>
              <a:rPr lang="en-US" dirty="0" err="1" smtClean="0"/>
              <a:t>optimizare</a:t>
            </a:r>
            <a:r>
              <a:rPr lang="en-US" dirty="0" smtClean="0"/>
              <a:t> </a:t>
            </a:r>
            <a:r>
              <a:rPr lang="en-US" dirty="0" err="1" smtClean="0"/>
              <a:t>numita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NORMALIZARE </a:t>
            </a:r>
            <a:r>
              <a:rPr lang="en-US" dirty="0" smtClean="0"/>
              <a:t>- E.F. </a:t>
            </a:r>
            <a:r>
              <a:rPr lang="en-US" dirty="0" err="1" smtClean="0"/>
              <a:t>Codd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Eiminare</a:t>
            </a:r>
            <a:r>
              <a:rPr lang="en-US" dirty="0" smtClean="0"/>
              <a:t> </a:t>
            </a:r>
            <a:r>
              <a:rPr lang="en-US" dirty="0" err="1" smtClean="0"/>
              <a:t>anomalii</a:t>
            </a:r>
            <a:r>
              <a:rPr lang="en-US" dirty="0" smtClean="0"/>
              <a:t> </a:t>
            </a:r>
            <a:r>
              <a:rPr lang="en-US" dirty="0" err="1" smtClean="0"/>
              <a:t>actualizare</a:t>
            </a:r>
            <a:endParaRPr lang="en-US" dirty="0"/>
          </a:p>
        </p:txBody>
      </p:sp>
      <p:pic>
        <p:nvPicPr>
          <p:cNvPr id="829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7089" y="1357298"/>
            <a:ext cx="819751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7685087" cy="1127125"/>
          </a:xfrm>
        </p:spPr>
        <p:txBody>
          <a:bodyPr>
            <a:normAutofit fontScale="90000"/>
          </a:bodyPr>
          <a:lstStyle/>
          <a:p>
            <a:r>
              <a:rPr lang="ro-RO" sz="4000" b="1" smtClean="0"/>
              <a:t>O ENTITATE ESTE DESCRISĂ</a:t>
            </a:r>
            <a:br>
              <a:rPr lang="ro-RO" sz="4000" b="1" smtClean="0"/>
            </a:br>
            <a:r>
              <a:rPr lang="ro-RO" sz="3200" b="1" smtClean="0"/>
              <a:t>prin:</a:t>
            </a:r>
            <a:endParaRPr lang="ro-RO" sz="40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o-RO" b="1" i="1" smtClean="0"/>
          </a:p>
          <a:p>
            <a:r>
              <a:rPr lang="ro-RO" b="1" i="1" smtClean="0"/>
              <a:t>NUMELE  ENTITAŢII</a:t>
            </a:r>
          </a:p>
          <a:p>
            <a:endParaRPr lang="ro-RO" b="1" i="1" smtClean="0"/>
          </a:p>
          <a:p>
            <a:r>
              <a:rPr lang="ro-RO" b="1" i="1" smtClean="0"/>
              <a:t>STRUCTURA  sa  LOGICA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549275"/>
            <a:ext cx="7612062" cy="1127125"/>
          </a:xfrm>
        </p:spPr>
        <p:txBody>
          <a:bodyPr/>
          <a:lstStyle/>
          <a:p>
            <a:r>
              <a:rPr lang="ro-RO" b="1" smtClean="0"/>
              <a:t>STRUCTURA LOGICĂ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o-RO" b="1" i="1" dirty="0" smtClean="0">
                <a:solidFill>
                  <a:srgbClr val="D6007A"/>
                </a:solidFill>
              </a:rPr>
              <a:t>„</a:t>
            </a:r>
            <a:r>
              <a:rPr lang="ro-RO" sz="2000" b="1" i="1" dirty="0" smtClean="0">
                <a:solidFill>
                  <a:srgbClr val="6600CC"/>
                </a:solidFill>
              </a:rPr>
              <a:t>DESCRIREA PROPRIETĂŢILOR   INFORMAŢIONALE ALE</a:t>
            </a:r>
          </a:p>
          <a:p>
            <a:pPr>
              <a:buFont typeface="Wingdings" pitchFamily="2" charset="2"/>
              <a:buNone/>
            </a:pPr>
            <a:r>
              <a:rPr lang="ro-RO" sz="2000" b="1" i="1" dirty="0" smtClean="0">
                <a:solidFill>
                  <a:srgbClr val="6600CC"/>
                </a:solidFill>
              </a:rPr>
              <a:t>     ATRIBUTELOR UNEI </a:t>
            </a:r>
            <a:r>
              <a:rPr lang="en-US" sz="2000" b="1" i="1" dirty="0" smtClean="0">
                <a:solidFill>
                  <a:srgbClr val="6600CC"/>
                </a:solidFill>
              </a:rPr>
              <a:t> </a:t>
            </a:r>
            <a:r>
              <a:rPr lang="ro-RO" sz="2000" b="1" i="1" dirty="0" smtClean="0">
                <a:solidFill>
                  <a:srgbClr val="6600CC"/>
                </a:solidFill>
              </a:rPr>
              <a:t>ENTITĂŢI</a:t>
            </a:r>
            <a:r>
              <a:rPr lang="ro-RO" sz="2000" b="1" i="1" dirty="0" smtClean="0">
                <a:solidFill>
                  <a:srgbClr val="D6007A"/>
                </a:solidFill>
              </a:rPr>
              <a:t>”</a:t>
            </a:r>
            <a:endParaRPr lang="en-US" sz="2000" b="1" i="1" dirty="0" smtClean="0">
              <a:solidFill>
                <a:srgbClr val="D6007A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b="1" i="1" dirty="0" smtClean="0">
              <a:solidFill>
                <a:srgbClr val="D6007A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b="1" i="1" dirty="0" err="1" smtClean="0">
                <a:solidFill>
                  <a:srgbClr val="D6007A"/>
                </a:solidFill>
              </a:rPr>
              <a:t>Entitatea</a:t>
            </a:r>
            <a:r>
              <a:rPr lang="en-US" sz="2000" b="1" i="1" dirty="0" smtClean="0">
                <a:solidFill>
                  <a:srgbClr val="D6007A"/>
                </a:solidFill>
              </a:rPr>
              <a:t> PRODUSE:</a:t>
            </a:r>
          </a:p>
          <a:p>
            <a:pPr>
              <a:buFont typeface="Wingdings" pitchFamily="2" charset="2"/>
              <a:buNone/>
            </a:pPr>
            <a:endParaRPr lang="ro-RO" sz="2000" b="1" i="1" dirty="0" smtClean="0">
              <a:solidFill>
                <a:srgbClr val="D6007A"/>
              </a:solidFill>
            </a:endParaRPr>
          </a:p>
        </p:txBody>
      </p:sp>
      <p:graphicFrame>
        <p:nvGraphicFramePr>
          <p:cNvPr id="21505" name="Object 4"/>
          <p:cNvGraphicFramePr>
            <a:graphicFrameLocks noChangeAspect="1"/>
          </p:cNvGraphicFramePr>
          <p:nvPr/>
        </p:nvGraphicFramePr>
        <p:xfrm>
          <a:off x="2071670" y="3357562"/>
          <a:ext cx="6024562" cy="2743200"/>
        </p:xfrm>
        <a:graphic>
          <a:graphicData uri="http://schemas.openxmlformats.org/presentationml/2006/ole">
            <p:oleObj spid="_x0000_s21505" name="Document" r:id="rId4" imgW="5531641" imgH="26738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36613"/>
            <a:ext cx="7793037" cy="839787"/>
          </a:xfrm>
        </p:spPr>
        <p:txBody>
          <a:bodyPr/>
          <a:lstStyle/>
          <a:p>
            <a:r>
              <a:rPr lang="ro-RO" dirty="0" smtClean="0"/>
              <a:t>Categorii de atribute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14414" y="2017713"/>
            <a:ext cx="7740674" cy="4114800"/>
          </a:xfrm>
        </p:spPr>
        <p:txBody>
          <a:bodyPr/>
          <a:lstStyle/>
          <a:p>
            <a:r>
              <a:rPr lang="ro-RO" b="1" dirty="0" smtClean="0"/>
              <a:t>atribute de identificare </a:t>
            </a:r>
            <a:r>
              <a:rPr lang="ro-RO" dirty="0" smtClean="0"/>
              <a:t>– coduri de regăsire</a:t>
            </a:r>
          </a:p>
          <a:p>
            <a:r>
              <a:rPr lang="ro-RO" b="1" dirty="0" smtClean="0"/>
              <a:t>date calendaristice</a:t>
            </a:r>
          </a:p>
          <a:p>
            <a:r>
              <a:rPr lang="ro-RO" b="1" dirty="0" smtClean="0"/>
              <a:t>cantitativ – valorice</a:t>
            </a:r>
          </a:p>
          <a:p>
            <a:r>
              <a:rPr lang="ro-RO" b="1" dirty="0" smtClean="0"/>
              <a:t>atribute descriptive </a:t>
            </a:r>
            <a:endParaRPr lang="en-US" b="1" dirty="0" smtClean="0"/>
          </a:p>
          <a:p>
            <a:r>
              <a:rPr lang="ro-RO" dirty="0" smtClean="0"/>
              <a:t>coduri </a:t>
            </a:r>
            <a:r>
              <a:rPr lang="ro-RO" dirty="0" err="1" smtClean="0"/>
              <a:t>ptr</a:t>
            </a:r>
            <a:r>
              <a:rPr lang="ro-RO" dirty="0" smtClean="0"/>
              <a:t> caracteristici tehnice</a:t>
            </a:r>
          </a:p>
          <a:p>
            <a:r>
              <a:rPr lang="ro-RO" dirty="0" smtClean="0"/>
              <a:t>coduri pentru sortări, grupări, clasificări </a:t>
            </a:r>
          </a:p>
          <a:p>
            <a:endParaRPr lang="ro-RO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600" dirty="0" smtClean="0"/>
              <a:t>MEMORAREA ENTITĂŢILOR PE DISC</a:t>
            </a:r>
            <a:r>
              <a:rPr lang="en-US" sz="3600" dirty="0" smtClean="0"/>
              <a:t> (</a:t>
            </a:r>
            <a:r>
              <a:rPr lang="en-US" sz="3600" dirty="0" err="1" smtClean="0"/>
              <a:t>structura</a:t>
            </a:r>
            <a:r>
              <a:rPr lang="en-US" sz="3600" dirty="0" smtClean="0"/>
              <a:t> </a:t>
            </a:r>
            <a:r>
              <a:rPr lang="en-US" sz="3600" dirty="0" err="1" smtClean="0"/>
              <a:t>fizica</a:t>
            </a:r>
            <a:r>
              <a:rPr lang="en-US" sz="3600" dirty="0" smtClean="0"/>
              <a:t>)</a:t>
            </a:r>
            <a:endParaRPr lang="ro-RO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o-RO" sz="2800" b="1" dirty="0" smtClean="0">
                <a:solidFill>
                  <a:schemeClr val="folHlink"/>
                </a:solidFill>
              </a:rPr>
              <a:t>ENTITATE </a:t>
            </a:r>
            <a:r>
              <a:rPr lang="ro-RO" sz="2800" dirty="0" smtClean="0"/>
              <a:t>    </a:t>
            </a:r>
            <a:r>
              <a:rPr lang="ro-RO" sz="2800" b="1" dirty="0" smtClean="0">
                <a:solidFill>
                  <a:schemeClr val="hlink"/>
                </a:solidFill>
              </a:rPr>
              <a:t>FIŞIER</a:t>
            </a:r>
            <a:r>
              <a:rPr lang="en-US" sz="2800" b="1" dirty="0" smtClean="0">
                <a:solidFill>
                  <a:schemeClr val="hlink"/>
                </a:solidFill>
              </a:rPr>
              <a:t>/ </a:t>
            </a:r>
            <a:r>
              <a:rPr lang="ro-RO" sz="2800" b="1" i="1" dirty="0" smtClean="0">
                <a:solidFill>
                  <a:srgbClr val="3333FF"/>
                </a:solidFill>
              </a:rPr>
              <a:t>FILE</a:t>
            </a:r>
            <a:endParaRPr lang="ro-RO" sz="2800" b="1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o-RO" sz="2800" dirty="0" smtClean="0"/>
              <a:t>                                      </a:t>
            </a:r>
            <a:endParaRPr lang="ro-RO" sz="2800" b="1" i="1" dirty="0" smtClean="0">
              <a:solidFill>
                <a:srgbClr val="3333FF"/>
              </a:solidFill>
            </a:endParaRPr>
          </a:p>
          <a:p>
            <a:pPr>
              <a:buFont typeface="Wingdings" pitchFamily="2" charset="2"/>
              <a:buNone/>
            </a:pPr>
            <a:endParaRPr lang="ro-RO" sz="2800" b="1" i="1" dirty="0" smtClean="0"/>
          </a:p>
          <a:p>
            <a:r>
              <a:rPr lang="ro-RO" sz="2800" b="1" dirty="0" smtClean="0">
                <a:solidFill>
                  <a:schemeClr val="folHlink"/>
                </a:solidFill>
              </a:rPr>
              <a:t>MEMBRU</a:t>
            </a:r>
            <a:r>
              <a:rPr lang="ro-RO" sz="2800" dirty="0" smtClean="0"/>
              <a:t>      </a:t>
            </a:r>
            <a:r>
              <a:rPr lang="ro-RO" sz="2800" b="1" dirty="0" smtClean="0">
                <a:solidFill>
                  <a:schemeClr val="hlink"/>
                </a:solidFill>
              </a:rPr>
              <a:t>INREGISTRARE</a:t>
            </a:r>
            <a:r>
              <a:rPr lang="en-US" sz="2800" b="1" dirty="0" smtClean="0">
                <a:solidFill>
                  <a:schemeClr val="hlink"/>
                </a:solidFill>
              </a:rPr>
              <a:t>/ 						</a:t>
            </a:r>
            <a:r>
              <a:rPr lang="ro-RO" sz="2800" b="1" i="1" u="sng" dirty="0" smtClean="0">
                <a:solidFill>
                  <a:srgbClr val="3333FF"/>
                </a:solidFill>
              </a:rPr>
              <a:t>RECORD</a:t>
            </a:r>
            <a:endParaRPr lang="ro-RO" sz="2800" b="1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o-RO" sz="2800" dirty="0" smtClean="0"/>
              <a:t>                                   </a:t>
            </a:r>
            <a:endParaRPr lang="ro-RO" sz="2800" b="1" i="1" u="sng" dirty="0" smtClean="0">
              <a:solidFill>
                <a:srgbClr val="3333FF"/>
              </a:solidFill>
            </a:endParaRPr>
          </a:p>
          <a:p>
            <a:pPr>
              <a:buFont typeface="Wingdings" pitchFamily="2" charset="2"/>
              <a:buNone/>
            </a:pPr>
            <a:endParaRPr lang="ro-RO" sz="2800" i="1" u="sng" dirty="0" smtClean="0"/>
          </a:p>
          <a:p>
            <a:r>
              <a:rPr lang="ro-RO" sz="2800" b="1" dirty="0" smtClean="0">
                <a:solidFill>
                  <a:schemeClr val="folHlink"/>
                </a:solidFill>
              </a:rPr>
              <a:t>ATRIBUT </a:t>
            </a:r>
            <a:r>
              <a:rPr lang="ro-RO" sz="2800" dirty="0" smtClean="0"/>
              <a:t>     </a:t>
            </a:r>
            <a:r>
              <a:rPr lang="ro-RO" sz="2800" b="1" dirty="0" smtClean="0">
                <a:solidFill>
                  <a:schemeClr val="hlink"/>
                </a:solidFill>
              </a:rPr>
              <a:t>CÂMP</a:t>
            </a:r>
            <a:r>
              <a:rPr lang="en-US" sz="2800" b="1" dirty="0" smtClean="0">
                <a:solidFill>
                  <a:schemeClr val="hlink"/>
                </a:solidFill>
              </a:rPr>
              <a:t>/ </a:t>
            </a:r>
            <a:r>
              <a:rPr lang="ro-RO" sz="2800" b="1" dirty="0" smtClean="0">
                <a:solidFill>
                  <a:srgbClr val="3333FF"/>
                </a:solidFill>
              </a:rPr>
              <a:t>FIELD</a:t>
            </a:r>
            <a:endParaRPr lang="ro-RO" sz="2800" b="1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o-RO" sz="2800" b="1" dirty="0" smtClean="0">
                <a:solidFill>
                  <a:schemeClr val="hlink"/>
                </a:solidFill>
              </a:rPr>
              <a:t>                                         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857620" y="1571612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714744" y="3143248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714744" y="5000636"/>
            <a:ext cx="287338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smtClean="0"/>
              <a:t>Relaţia ENTITATE  - FIŞIER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idx="1"/>
          </p:nvPr>
        </p:nvGraphicFramePr>
        <p:xfrm>
          <a:off x="250824" y="1500174"/>
          <a:ext cx="8893175" cy="4929222"/>
        </p:xfrm>
        <a:graphic>
          <a:graphicData uri="http://schemas.openxmlformats.org/presentationml/2006/ole">
            <p:oleObj spid="_x0000_s3074" name="Worksheet" r:id="rId4" imgW="7620000" imgH="3000375" progId="Excel.Shee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897</TotalTime>
  <Words>1185</Words>
  <Application>Microsoft Office PowerPoint</Application>
  <PresentationFormat>On-screen Show (4:3)</PresentationFormat>
  <Paragraphs>255</Paragraphs>
  <Slides>45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Solstice</vt:lpstr>
      <vt:lpstr>Document</vt:lpstr>
      <vt:lpstr>Worksheet</vt:lpstr>
      <vt:lpstr>Cursul 7: Memorarea şi managementul  informațiilor economice  </vt:lpstr>
      <vt:lpstr>Concepte de bază</vt:lpstr>
      <vt:lpstr>Slide 3</vt:lpstr>
      <vt:lpstr>Corespondenta…</vt:lpstr>
      <vt:lpstr>O ENTITATE ESTE DESCRISĂ prin:</vt:lpstr>
      <vt:lpstr>STRUCTURA LOGICĂ</vt:lpstr>
      <vt:lpstr>Categorii de atribute</vt:lpstr>
      <vt:lpstr>MEMORAREA ENTITĂŢILOR PE DISC (structura fizica)</vt:lpstr>
      <vt:lpstr>Relaţia ENTITATE  - FIŞIER</vt:lpstr>
      <vt:lpstr>  ORGANIZAREA DATELOR ÎN  FIȘIERE  CLASICE</vt:lpstr>
      <vt:lpstr>Fisierele</vt:lpstr>
      <vt:lpstr>Gruparea inregistrarilor logice in inregistrari fizice</vt:lpstr>
      <vt:lpstr>Fişier de date, memorie, program de prelucrare </vt:lpstr>
      <vt:lpstr>Caracteristici ale unui fisier</vt:lpstr>
      <vt:lpstr>MODURI  DE  ACCES</vt:lpstr>
      <vt:lpstr>a) ACCESUL  SECVENŢIAL</vt:lpstr>
      <vt:lpstr>b) ACCESUL  DIRECT</vt:lpstr>
      <vt:lpstr>ADRESĂ   FIZICĂ</vt:lpstr>
      <vt:lpstr>c) ACCESUL DINAMIC</vt:lpstr>
      <vt:lpstr>Metode de organizare în fişiere clasice</vt:lpstr>
      <vt:lpstr>1. Org. secvenţiala</vt:lpstr>
      <vt:lpstr>2. Org. Indexata</vt:lpstr>
      <vt:lpstr>Organizare  indexată</vt:lpstr>
      <vt:lpstr>3. Organizare relativa</vt:lpstr>
      <vt:lpstr>4. Organizare directa</vt:lpstr>
      <vt:lpstr>  ORGANIZAREA DATELOR  ÎN  BAZE  DE  DATE </vt:lpstr>
      <vt:lpstr>Structura unui program de lucru cu fisiere</vt:lpstr>
      <vt:lpstr>Separarea datelor de structura</vt:lpstr>
      <vt:lpstr>Baza de date este…</vt:lpstr>
      <vt:lpstr>Un SGBD este…</vt:lpstr>
      <vt:lpstr>TABEL sau RELATIE </vt:lpstr>
      <vt:lpstr>Structura logică a unui tabel</vt:lpstr>
      <vt:lpstr>Relaţii dintre tabele </vt:lpstr>
      <vt:lpstr>Slide 34</vt:lpstr>
      <vt:lpstr>Tipuri de Relaţii </vt:lpstr>
      <vt:lpstr>Restrictii de integritate (CONSTRAINTS)</vt:lpstr>
      <vt:lpstr>PROIECTAREA   BAZELOR   DE DATE</vt:lpstr>
      <vt:lpstr>1. ANALIZA  CERINŢELOR  INFORMAŢIONALE</vt:lpstr>
      <vt:lpstr>2. MODELUL   CONCEPTUAL</vt:lpstr>
      <vt:lpstr>3. Modelul Logic</vt:lpstr>
      <vt:lpstr>In MS Access…</vt:lpstr>
      <vt:lpstr>4. MODELUL   RELAŢIONAL</vt:lpstr>
      <vt:lpstr>In MS Access…</vt:lpstr>
      <vt:lpstr>5. Optimizarea structurii BD</vt:lpstr>
      <vt:lpstr>Eiminare anomalii actualizare</vt:lpstr>
    </vt:vector>
  </TitlesOfParts>
  <Company>Home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MODURI  DE ACCES  ŞI METODE  DE  ACCES</dc:title>
  <dc:creator>Dl. Surcel</dc:creator>
  <cp:lastModifiedBy>Ramona</cp:lastModifiedBy>
  <cp:revision>55</cp:revision>
  <dcterms:created xsi:type="dcterms:W3CDTF">2008-10-28T17:39:23Z</dcterms:created>
  <dcterms:modified xsi:type="dcterms:W3CDTF">2014-11-28T05:56:40Z</dcterms:modified>
</cp:coreProperties>
</file>